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
  </p:notesMasterIdLst>
  <p:sldIdLst>
    <p:sldId id="592" r:id="rId2"/>
    <p:sldId id="593" r:id="rId3"/>
    <p:sldId id="594" r:id="rId4"/>
    <p:sldId id="595" r:id="rId5"/>
  </p:sldIdLst>
  <p:sldSz cx="6858000" cy="9906000" type="A4"/>
  <p:notesSz cx="6669088" cy="98726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mer Peter" initials="PP" lastIdx="1" clrIdx="0">
    <p:extLst>
      <p:ext uri="{19B8F6BF-5375-455C-9EA6-DF929625EA0E}">
        <p15:presenceInfo xmlns:p15="http://schemas.microsoft.com/office/powerpoint/2012/main" userId="S::peter.palmer@scania.com::e1c537ec-2d32-4200-b99c-6a98c3ea60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4660"/>
  </p:normalViewPr>
  <p:slideViewPr>
    <p:cSldViewPr>
      <p:cViewPr>
        <p:scale>
          <a:sx n="100" d="100"/>
          <a:sy n="100" d="100"/>
        </p:scale>
        <p:origin x="1204" y="-1352"/>
      </p:cViewPr>
      <p:guideLst>
        <p:guide orient="horz" pos="3120"/>
        <p:guide pos="2160"/>
      </p:guideLst>
    </p:cSldViewPr>
  </p:slideViewPr>
  <p:notesTextViewPr>
    <p:cViewPr>
      <p:scale>
        <a:sx n="100" d="100"/>
        <a:sy n="100" d="100"/>
      </p:scale>
      <p:origin x="0" y="0"/>
    </p:cViewPr>
  </p:notesTextViewPr>
  <p:sorterViewPr>
    <p:cViewPr>
      <p:scale>
        <a:sx n="80" d="100"/>
        <a:sy n="80" d="100"/>
      </p:scale>
      <p:origin x="0" y="-27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2889250" cy="495300"/>
          </a:xfrm>
          <a:prstGeom prst="rect">
            <a:avLst/>
          </a:prstGeom>
        </p:spPr>
        <p:txBody>
          <a:bodyPr vert="horz" lIns="91354" tIns="45677" rIns="91354" bIns="45677" rtlCol="0"/>
          <a:lstStyle>
            <a:lvl1pPr algn="l">
              <a:defRPr sz="1200"/>
            </a:lvl1pPr>
          </a:lstStyle>
          <a:p>
            <a:endParaRPr lang="en-GB"/>
          </a:p>
        </p:txBody>
      </p:sp>
      <p:sp>
        <p:nvSpPr>
          <p:cNvPr id="3" name="Date Placeholder 2"/>
          <p:cNvSpPr>
            <a:spLocks noGrp="1"/>
          </p:cNvSpPr>
          <p:nvPr>
            <p:ph type="dt" idx="1"/>
          </p:nvPr>
        </p:nvSpPr>
        <p:spPr>
          <a:xfrm>
            <a:off x="3778255" y="5"/>
            <a:ext cx="2889250" cy="495300"/>
          </a:xfrm>
          <a:prstGeom prst="rect">
            <a:avLst/>
          </a:prstGeom>
        </p:spPr>
        <p:txBody>
          <a:bodyPr vert="horz" lIns="91354" tIns="45677" rIns="91354" bIns="45677" rtlCol="0"/>
          <a:lstStyle>
            <a:lvl1pPr algn="r">
              <a:defRPr sz="1200"/>
            </a:lvl1pPr>
          </a:lstStyle>
          <a:p>
            <a:fld id="{D1C404F3-8EF1-45D7-BBB0-27FD57F94E3B}" type="datetimeFigureOut">
              <a:rPr lang="en-GB" smtClean="0"/>
              <a:t>02/05/2024</a:t>
            </a:fld>
            <a:endParaRPr lang="en-GB"/>
          </a:p>
        </p:txBody>
      </p:sp>
      <p:sp>
        <p:nvSpPr>
          <p:cNvPr id="4" name="Slide Image Placeholder 3"/>
          <p:cNvSpPr>
            <a:spLocks noGrp="1" noRot="1" noChangeAspect="1"/>
          </p:cNvSpPr>
          <p:nvPr>
            <p:ph type="sldImg" idx="2"/>
          </p:nvPr>
        </p:nvSpPr>
        <p:spPr>
          <a:xfrm>
            <a:off x="2181225" y="1233488"/>
            <a:ext cx="2306638" cy="3332162"/>
          </a:xfrm>
          <a:prstGeom prst="rect">
            <a:avLst/>
          </a:prstGeom>
          <a:noFill/>
          <a:ln w="12700">
            <a:solidFill>
              <a:prstClr val="black"/>
            </a:solidFill>
          </a:ln>
        </p:spPr>
        <p:txBody>
          <a:bodyPr vert="horz" lIns="91354" tIns="45677" rIns="91354" bIns="45677" rtlCol="0" anchor="ctr"/>
          <a:lstStyle/>
          <a:p>
            <a:endParaRPr lang="en-GB"/>
          </a:p>
        </p:txBody>
      </p:sp>
      <p:sp>
        <p:nvSpPr>
          <p:cNvPr id="5" name="Notes Placeholder 4"/>
          <p:cNvSpPr>
            <a:spLocks noGrp="1"/>
          </p:cNvSpPr>
          <p:nvPr>
            <p:ph type="body" sz="quarter" idx="3"/>
          </p:nvPr>
        </p:nvSpPr>
        <p:spPr>
          <a:xfrm>
            <a:off x="666750" y="4751388"/>
            <a:ext cx="5335588" cy="3887787"/>
          </a:xfrm>
          <a:prstGeom prst="rect">
            <a:avLst/>
          </a:prstGeom>
        </p:spPr>
        <p:txBody>
          <a:bodyPr vert="horz" lIns="91354" tIns="45677" rIns="91354" bIns="456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63"/>
            <a:ext cx="2889250" cy="495300"/>
          </a:xfrm>
          <a:prstGeom prst="rect">
            <a:avLst/>
          </a:prstGeom>
        </p:spPr>
        <p:txBody>
          <a:bodyPr vert="horz" lIns="91354" tIns="45677" rIns="91354" bIns="45677" rtlCol="0" anchor="b"/>
          <a:lstStyle>
            <a:lvl1pPr algn="l">
              <a:defRPr sz="1200"/>
            </a:lvl1pPr>
          </a:lstStyle>
          <a:p>
            <a:endParaRPr lang="en-GB"/>
          </a:p>
        </p:txBody>
      </p:sp>
      <p:sp>
        <p:nvSpPr>
          <p:cNvPr id="7" name="Slide Number Placeholder 6"/>
          <p:cNvSpPr>
            <a:spLocks noGrp="1"/>
          </p:cNvSpPr>
          <p:nvPr>
            <p:ph type="sldNum" sz="quarter" idx="5"/>
          </p:nvPr>
        </p:nvSpPr>
        <p:spPr>
          <a:xfrm>
            <a:off x="3778255" y="9377363"/>
            <a:ext cx="2889250" cy="495300"/>
          </a:xfrm>
          <a:prstGeom prst="rect">
            <a:avLst/>
          </a:prstGeom>
        </p:spPr>
        <p:txBody>
          <a:bodyPr vert="horz" lIns="91354" tIns="45677" rIns="91354" bIns="45677" rtlCol="0" anchor="b"/>
          <a:lstStyle>
            <a:lvl1pPr algn="r">
              <a:defRPr sz="1200"/>
            </a:lvl1pPr>
          </a:lstStyle>
          <a:p>
            <a:fld id="{42BB6261-CB73-487F-840A-D0B61F6548F4}" type="slidenum">
              <a:rPr lang="en-GB" smtClean="0"/>
              <a:t>‹#›</a:t>
            </a:fld>
            <a:endParaRPr lang="en-GB"/>
          </a:p>
        </p:txBody>
      </p:sp>
    </p:spTree>
    <p:extLst>
      <p:ext uri="{BB962C8B-B14F-4D97-AF65-F5344CB8AC3E}">
        <p14:creationId xmlns:p14="http://schemas.microsoft.com/office/powerpoint/2010/main" val="289209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14350" y="3077283"/>
            <a:ext cx="5829300" cy="2123369"/>
          </a:xfrm>
        </p:spPr>
        <p:txBody>
          <a:bodyPr/>
          <a:lstStyle/>
          <a:p>
            <a:r>
              <a:rPr lang="sv-SE"/>
              <a:t>Klicka här för att ändra format</a:t>
            </a:r>
          </a:p>
        </p:txBody>
      </p:sp>
      <p:sp>
        <p:nvSpPr>
          <p:cNvPr id="3" name="Underrubrik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3729037" y="529697"/>
            <a:ext cx="1157288" cy="1126807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257175" y="529697"/>
            <a:ext cx="3357563" cy="1126807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41735" y="6365522"/>
            <a:ext cx="5829300" cy="1967442"/>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42900" y="396699"/>
            <a:ext cx="6172200" cy="1651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42901" y="394406"/>
            <a:ext cx="2256235" cy="1678517"/>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344216" y="6934201"/>
            <a:ext cx="4114800" cy="818622"/>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A3E61E75-9A22-4707-BED4-4D4CFB2123E9}" type="datetimeFigureOut">
              <a:rPr lang="sv-SE" smtClean="0"/>
              <a:pPr/>
              <a:t>2024-05-02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26FC359-95CD-475D-93A6-7329E316C14D}"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A3E61E75-9A22-4707-BED4-4D4CFB2123E9}" type="datetimeFigureOut">
              <a:rPr lang="sv-SE" smtClean="0"/>
              <a:pPr/>
              <a:t>2024-05-02</a:t>
            </a:fld>
            <a:endParaRPr lang="sv-SE"/>
          </a:p>
        </p:txBody>
      </p:sp>
      <p:sp>
        <p:nvSpPr>
          <p:cNvPr id="5" name="Platshållare för sidfot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F26FC359-95CD-475D-93A6-7329E316C14D}"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lppde.org/" TargetMode="External"/><Relationship Id="rId10" Type="http://schemas.openxmlformats.org/officeDocument/2006/relationships/image" Target="../media/image7.jpeg"/><Relationship Id="rId4" Type="http://schemas.openxmlformats.org/officeDocument/2006/relationships/hyperlink" Target="https://www.lyyti.in/virtualLPPDE"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www.linkedin.com/groups/1898827/" TargetMode="External"/><Relationship Id="rId7" Type="http://schemas.openxmlformats.org/officeDocument/2006/relationships/image" Target="../media/image22.jpeg"/><Relationship Id="rId2" Type="http://schemas.openxmlformats.org/officeDocument/2006/relationships/hyperlink" Target="https://www.linkedin.com/company/lppde/?viewAsMember=true" TargetMode="Externa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lppd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Text&#10;&#10;Description automatically generated">
            <a:extLst>
              <a:ext uri="{FF2B5EF4-FFF2-40B4-BE49-F238E27FC236}">
                <a16:creationId xmlns:a16="http://schemas.microsoft.com/office/drawing/2014/main" id="{FFAD7686-3080-443C-9533-454C2773F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 y="11542"/>
            <a:ext cx="6858000" cy="3589020"/>
          </a:xfrm>
          <a:prstGeom prst="rect">
            <a:avLst/>
          </a:prstGeom>
        </p:spPr>
      </p:pic>
      <p:pic>
        <p:nvPicPr>
          <p:cNvPr id="30" name="916E6BC4-8A06-4E03-A1B5-6823401A0412" descr="DD97209D-DF4C-4215-85A3-FE649398EF0A@home">
            <a:extLst>
              <a:ext uri="{FF2B5EF4-FFF2-40B4-BE49-F238E27FC236}">
                <a16:creationId xmlns:a16="http://schemas.microsoft.com/office/drawing/2014/main" id="{4B03E404-A000-4BAB-A384-5B34021AFB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0965" y="11542"/>
            <a:ext cx="3293863" cy="77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3">
            <a:extLst>
              <a:ext uri="{FF2B5EF4-FFF2-40B4-BE49-F238E27FC236}">
                <a16:creationId xmlns:a16="http://schemas.microsoft.com/office/drawing/2014/main" id="{DCA6DB6B-96F1-4434-9D6B-DC5A2CF52CA6}"/>
              </a:ext>
            </a:extLst>
          </p:cNvPr>
          <p:cNvSpPr>
            <a:spLocks noChangeArrowheads="1"/>
          </p:cNvSpPr>
          <p:nvPr/>
        </p:nvSpPr>
        <p:spPr bwMode="auto">
          <a:xfrm>
            <a:off x="0" y="9340460"/>
            <a:ext cx="6858000" cy="5539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sv-SE" sz="1000" dirty="0"/>
              <a:t>REGISTRATION FEE for one LPPDE Digital Summit: 99 € / three summits €250 / or all year €700</a:t>
            </a:r>
          </a:p>
          <a:p>
            <a:r>
              <a:rPr lang="sv-SE" sz="1000" dirty="0" err="1"/>
              <a:t>Registrations</a:t>
            </a:r>
            <a:r>
              <a:rPr lang="sv-SE" sz="1000" dirty="0"/>
              <a:t> </a:t>
            </a:r>
            <a:r>
              <a:rPr lang="sv-SE" sz="1000" dirty="0" err="1"/>
              <a:t>through</a:t>
            </a:r>
            <a:r>
              <a:rPr lang="sv-SE" sz="1000" dirty="0"/>
              <a:t> Lean Association </a:t>
            </a:r>
            <a:r>
              <a:rPr lang="sv-SE" sz="1000" dirty="0" err="1"/>
              <a:t>of</a:t>
            </a:r>
            <a:r>
              <a:rPr lang="sv-SE" sz="1000" dirty="0"/>
              <a:t> Finland: </a:t>
            </a:r>
            <a:r>
              <a:rPr lang="sv-SE" sz="1000" u="sng" dirty="0">
                <a:hlinkClick r:id="rId4"/>
              </a:rPr>
              <a:t>https://www.lyyti.in/virtualLPPDE</a:t>
            </a:r>
            <a:endParaRPr lang="sv-SE" sz="1000" u="sng" dirty="0"/>
          </a:p>
          <a:p>
            <a:r>
              <a:rPr lang="sv-SE" sz="1000" dirty="0" err="1"/>
              <a:t>More</a:t>
            </a:r>
            <a:r>
              <a:rPr lang="sv-SE" sz="1000" dirty="0"/>
              <a:t> information: </a:t>
            </a:r>
            <a:r>
              <a:rPr lang="sv-SE" sz="1000" dirty="0">
                <a:hlinkClick r:id="rId5"/>
              </a:rPr>
              <a:t>www.lppde.org</a:t>
            </a:r>
            <a:endParaRPr lang="sv-SE" sz="1000" dirty="0"/>
          </a:p>
        </p:txBody>
      </p:sp>
      <p:graphicFrame>
        <p:nvGraphicFramePr>
          <p:cNvPr id="15" name="Tabell 11">
            <a:extLst>
              <a:ext uri="{FF2B5EF4-FFF2-40B4-BE49-F238E27FC236}">
                <a16:creationId xmlns:a16="http://schemas.microsoft.com/office/drawing/2014/main" id="{5B07431C-AAD1-49C5-A154-95C85398236A}"/>
              </a:ext>
            </a:extLst>
          </p:cNvPr>
          <p:cNvGraphicFramePr>
            <a:graphicFrameLocks noGrp="1"/>
          </p:cNvGraphicFramePr>
          <p:nvPr/>
        </p:nvGraphicFramePr>
        <p:xfrm>
          <a:off x="12953" y="4530264"/>
          <a:ext cx="6841609" cy="4826416"/>
        </p:xfrm>
        <a:graphic>
          <a:graphicData uri="http://schemas.openxmlformats.org/drawingml/2006/table">
            <a:tbl>
              <a:tblPr firstRow="1" bandRow="1">
                <a:tableStyleId>{D7AC3CCA-C797-4891-BE02-D94E43425B78}</a:tableStyleId>
              </a:tblPr>
              <a:tblGrid>
                <a:gridCol w="757143">
                  <a:extLst>
                    <a:ext uri="{9D8B030D-6E8A-4147-A177-3AD203B41FA5}">
                      <a16:colId xmlns:a16="http://schemas.microsoft.com/office/drawing/2014/main" val="20000"/>
                    </a:ext>
                  </a:extLst>
                </a:gridCol>
                <a:gridCol w="6084466">
                  <a:extLst>
                    <a:ext uri="{9D8B030D-6E8A-4147-A177-3AD203B41FA5}">
                      <a16:colId xmlns:a16="http://schemas.microsoft.com/office/drawing/2014/main" val="1475238261"/>
                    </a:ext>
                  </a:extLst>
                </a:gridCol>
              </a:tblGrid>
              <a:tr h="34966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bg1"/>
                          </a:solidFill>
                          <a:latin typeface="Arial" panose="020B0604020202020204" pitchFamily="34" charset="0"/>
                          <a:ea typeface="+mn-ea"/>
                          <a:cs typeface="Arial" panose="020B0604020202020204" pitchFamily="34" charset="0"/>
                        </a:rPr>
                        <a:t>Thursday</a:t>
                      </a:r>
                      <a:r>
                        <a:rPr lang="en-GB" sz="1400" b="0" kern="1200" baseline="0" noProof="0" dirty="0">
                          <a:solidFill>
                            <a:schemeClr val="bg1"/>
                          </a:solidFill>
                          <a:latin typeface="Arial" panose="020B0604020202020204" pitchFamily="34" charset="0"/>
                          <a:ea typeface="+mn-ea"/>
                          <a:cs typeface="Arial" panose="020B0604020202020204" pitchFamily="34" charset="0"/>
                        </a:rPr>
                        <a:t> May 2, 2024 1pm-5pm GMT: </a:t>
                      </a:r>
                      <a:r>
                        <a:rPr lang="en-GB" sz="1400" b="0" kern="1200" noProof="0" dirty="0">
                          <a:solidFill>
                            <a:schemeClr val="bg1"/>
                          </a:solidFill>
                          <a:latin typeface="Arial" panose="020B0604020202020204" pitchFamily="34" charset="0"/>
                          <a:ea typeface="+mn-ea"/>
                          <a:cs typeface="Arial" panose="020B0604020202020204" pitchFamily="34" charset="0"/>
                        </a:rPr>
                        <a:t>Conference </a:t>
                      </a:r>
                      <a:r>
                        <a:rPr lang="en-GB" sz="1400" b="0" baseline="0" noProof="0" dirty="0">
                          <a:solidFill>
                            <a:schemeClr val="bg1"/>
                          </a:solidFill>
                          <a:latin typeface="Arial" panose="020B0604020202020204" pitchFamily="34" charset="0"/>
                          <a:cs typeface="Arial" panose="020B0604020202020204" pitchFamily="34" charset="0"/>
                        </a:rPr>
                        <a:t>using ZOOM</a:t>
                      </a:r>
                    </a:p>
                  </a:txBody>
                  <a:tcPr marL="59400" marR="59400" marT="18000" marB="18000">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tcPr>
                </a:tc>
                <a:tc hMerge="1">
                  <a:txBody>
                    <a:bodyPr/>
                    <a:lstStyle/>
                    <a:p>
                      <a:pPr algn="l">
                        <a:tabLst>
                          <a:tab pos="2332038" algn="l"/>
                        </a:tabLst>
                      </a:pPr>
                      <a:endParaRPr lang="en-GB" sz="1100" b="1" baseline="0" noProof="0" dirty="0">
                        <a:solidFill>
                          <a:schemeClr val="bg1"/>
                        </a:solidFill>
                        <a:latin typeface="Arial" panose="020B0604020202020204" pitchFamily="34" charset="0"/>
                        <a:cs typeface="Arial" panose="020B0604020202020204" pitchFamily="34" charset="0"/>
                      </a:endParaRPr>
                    </a:p>
                  </a:txBody>
                  <a:tcPr marL="54000" marR="54000" marT="18000" marB="18000">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tcPr>
                </a:tc>
                <a:extLst>
                  <a:ext uri="{0D108BD9-81ED-4DB2-BD59-A6C34878D82A}">
                    <a16:rowId xmlns:a16="http://schemas.microsoft.com/office/drawing/2014/main" val="10000"/>
                  </a:ext>
                </a:extLst>
              </a:tr>
              <a:tr h="285550">
                <a:tc>
                  <a:txBody>
                    <a:bodyPr/>
                    <a:lstStyle/>
                    <a:p>
                      <a:r>
                        <a:rPr lang="en-GB" sz="1100" noProof="0" dirty="0">
                          <a:solidFill>
                            <a:schemeClr val="tx1"/>
                          </a:solidFill>
                          <a:latin typeface="Arial" panose="020B0604020202020204" pitchFamily="34" charset="0"/>
                          <a:cs typeface="Arial" panose="020B0604020202020204" pitchFamily="34" charset="0"/>
                        </a:rPr>
                        <a:t>1pm GMT</a:t>
                      </a:r>
                    </a:p>
                  </a:txBody>
                  <a:tcPr marL="54000" marR="54000" marT="18000" marB="18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noProof="0" dirty="0">
                          <a:solidFill>
                            <a:schemeClr val="tx1"/>
                          </a:solidFill>
                          <a:latin typeface="Arial" panose="020B0604020202020204" pitchFamily="34" charset="0"/>
                          <a:cs typeface="Arial" panose="020B0604020202020204" pitchFamily="34" charset="0"/>
                        </a:rPr>
                        <a:t>Welcome – Peter Palmér, LPPDE &amp; Juha Tammi, </a:t>
                      </a:r>
                      <a:r>
                        <a:rPr lang="en-US" sz="1100" dirty="0">
                          <a:solidFill>
                            <a:prstClr val="black"/>
                          </a:solidFill>
                          <a:latin typeface="Arial" panose="020B0604020202020204" pitchFamily="34" charset="0"/>
                          <a:cs typeface="Arial" panose="020B0604020202020204" pitchFamily="34" charset="0"/>
                        </a:rPr>
                        <a:t>Lean Association of Finland</a:t>
                      </a:r>
                      <a:endParaRPr lang="en-US" sz="1100" b="1" dirty="0">
                        <a:solidFill>
                          <a:prstClr val="black"/>
                        </a:solidFill>
                        <a:latin typeface="Arial" panose="020B0604020202020204" pitchFamily="34" charset="0"/>
                        <a:cs typeface="Arial" panose="020B0604020202020204" pitchFamily="34" charset="0"/>
                      </a:endParaRPr>
                    </a:p>
                  </a:txBody>
                  <a:tcPr marL="54000" marR="54000" marT="18000" marB="18000">
                    <a:noFill/>
                  </a:tcPr>
                </a:tc>
                <a:extLst>
                  <a:ext uri="{0D108BD9-81ED-4DB2-BD59-A6C34878D82A}">
                    <a16:rowId xmlns:a16="http://schemas.microsoft.com/office/drawing/2014/main" val="1062455725"/>
                  </a:ext>
                </a:extLst>
              </a:tr>
              <a:tr h="520619">
                <a:tc>
                  <a:txBody>
                    <a:bodyPr/>
                    <a:lstStyle/>
                    <a:p>
                      <a:r>
                        <a:rPr lang="en-GB" sz="1100" noProof="0" dirty="0">
                          <a:solidFill>
                            <a:schemeClr val="tx1"/>
                          </a:solidFill>
                          <a:latin typeface="Arial" panose="020B0604020202020204" pitchFamily="34" charset="0"/>
                          <a:cs typeface="Arial" panose="020B0604020202020204" pitchFamily="34" charset="0"/>
                        </a:rPr>
                        <a:t>1:05pm-</a:t>
                      </a:r>
                    </a:p>
                  </a:txBody>
                  <a:tcPr marL="54000" marR="54000" marT="18000" marB="18000">
                    <a:noFill/>
                  </a:tcPr>
                </a:tc>
                <a:tc>
                  <a:txBody>
                    <a:bodyPr/>
                    <a:lstStyle/>
                    <a:p>
                      <a:pPr algn="ctr">
                        <a:defRPr/>
                      </a:pPr>
                      <a:r>
                        <a:rPr lang="en-US" sz="1100" b="1" kern="1200" dirty="0">
                          <a:solidFill>
                            <a:schemeClr val="tx1"/>
                          </a:solidFill>
                          <a:latin typeface="Arial" panose="020B0604020202020204" pitchFamily="34" charset="0"/>
                          <a:cs typeface="Arial" panose="020B0604020202020204" pitchFamily="34" charset="0"/>
                        </a:rPr>
                        <a:t>Fredrik Viljesjö</a:t>
                      </a:r>
                      <a:r>
                        <a:rPr lang="en-US" sz="1100" b="0" dirty="0">
                          <a:latin typeface="Arial" panose="020B0604020202020204" pitchFamily="34" charset="0"/>
                          <a:cs typeface="Arial" panose="020B0604020202020204" pitchFamily="34" charset="0"/>
                        </a:rPr>
                        <a:t>, We Are Movement – </a:t>
                      </a:r>
                      <a:r>
                        <a:rPr lang="en-US" sz="1100" i="1" baseline="0" noProof="0" dirty="0">
                          <a:solidFill>
                            <a:schemeClr val="tx1"/>
                          </a:solidFill>
                          <a:latin typeface="Arial" panose="020B0604020202020204" pitchFamily="34" charset="0"/>
                          <a:cs typeface="Arial" panose="020B0604020202020204" pitchFamily="34" charset="0"/>
                        </a:rPr>
                        <a:t>Continuous Industrialization - Increasing the Speed of Innovation by Integrating Product and Production Development</a:t>
                      </a:r>
                      <a:endParaRPr lang="en-US" sz="1100" b="0" i="1" dirty="0">
                        <a:latin typeface="Arial" panose="020B0604020202020204" pitchFamily="34" charset="0"/>
                        <a:cs typeface="Arial" panose="020B0604020202020204" pitchFamily="34" charset="0"/>
                      </a:endParaRPr>
                    </a:p>
                  </a:txBody>
                  <a:tcPr marL="54000" marR="54000" marT="18000" marB="18000">
                    <a:solidFill>
                      <a:schemeClr val="accent6">
                        <a:lumMod val="20000"/>
                        <a:lumOff val="80000"/>
                      </a:schemeClr>
                    </a:solidFill>
                  </a:tcPr>
                </a:tc>
                <a:extLst>
                  <a:ext uri="{0D108BD9-81ED-4DB2-BD59-A6C34878D82A}">
                    <a16:rowId xmlns:a16="http://schemas.microsoft.com/office/drawing/2014/main" val="10002"/>
                  </a:ext>
                </a:extLst>
              </a:tr>
              <a:tr h="285550">
                <a:tc>
                  <a:txBody>
                    <a:bodyPr/>
                    <a:lstStyle/>
                    <a:p>
                      <a:r>
                        <a:rPr lang="en-GB" sz="1100" noProof="0" dirty="0">
                          <a:solidFill>
                            <a:schemeClr val="tx1"/>
                          </a:solidFill>
                          <a:latin typeface="Arial" panose="020B0604020202020204" pitchFamily="34" charset="0"/>
                          <a:cs typeface="Arial" panose="020B0604020202020204" pitchFamily="34" charset="0"/>
                        </a:rPr>
                        <a:t>1:45pm-</a:t>
                      </a:r>
                    </a:p>
                  </a:txBody>
                  <a:tcPr marL="54000" marR="54000" marT="18000" marB="18000">
                    <a:noFill/>
                  </a:tcPr>
                </a:tc>
                <a:tc>
                  <a:txBody>
                    <a:bodyPr/>
                    <a:lstStyle/>
                    <a:p>
                      <a:pPr lvl="0" algn="ctr">
                        <a:defRPr/>
                      </a:pPr>
                      <a:r>
                        <a:rPr lang="en-US" sz="1100" b="0" i="1" dirty="0">
                          <a:latin typeface="Arial" panose="020B0604020202020204" pitchFamily="34" charset="0"/>
                          <a:cs typeface="Arial" panose="020B0604020202020204" pitchFamily="34" charset="0"/>
                        </a:rPr>
                        <a:t>Short break</a:t>
                      </a:r>
                    </a:p>
                  </a:txBody>
                  <a:tcPr marL="54000" marR="54000" marT="18000" marB="18000">
                    <a:noFill/>
                  </a:tcPr>
                </a:tc>
                <a:extLst>
                  <a:ext uri="{0D108BD9-81ED-4DB2-BD59-A6C34878D82A}">
                    <a16:rowId xmlns:a16="http://schemas.microsoft.com/office/drawing/2014/main" val="1048807466"/>
                  </a:ext>
                </a:extLst>
              </a:tr>
              <a:tr h="520619">
                <a:tc>
                  <a:txBody>
                    <a:bodyPr/>
                    <a:lstStyle/>
                    <a:p>
                      <a:r>
                        <a:rPr lang="en-GB" sz="1100" noProof="0" dirty="0">
                          <a:solidFill>
                            <a:schemeClr val="tx1"/>
                          </a:solidFill>
                          <a:latin typeface="Arial" panose="020B0604020202020204" pitchFamily="34" charset="0"/>
                          <a:cs typeface="Arial" panose="020B0604020202020204" pitchFamily="34" charset="0"/>
                        </a:rPr>
                        <a:t>1:50pm-</a:t>
                      </a:r>
                    </a:p>
                  </a:txBody>
                  <a:tcPr marL="54000" marR="54000" marT="18000" marB="18000">
                    <a:noFill/>
                  </a:tcPr>
                </a:tc>
                <a:tc>
                  <a:txBody>
                    <a:bodyPr/>
                    <a:lstStyle/>
                    <a:p>
                      <a:pPr algn="ctr">
                        <a:defRPr/>
                      </a:pPr>
                      <a:r>
                        <a:rPr lang="en-US" sz="1100" b="1" kern="1200" dirty="0">
                          <a:solidFill>
                            <a:schemeClr val="tx1"/>
                          </a:solidFill>
                          <a:latin typeface="Arial" panose="020B0604020202020204" pitchFamily="34" charset="0"/>
                          <a:cs typeface="Arial" panose="020B0604020202020204" pitchFamily="34" charset="0"/>
                        </a:rPr>
                        <a:t>Matthew Skelton</a:t>
                      </a:r>
                      <a:r>
                        <a:rPr lang="en-US" sz="1100" b="0" dirty="0">
                          <a:latin typeface="Arial" panose="020B0604020202020204" pitchFamily="34" charset="0"/>
                          <a:cs typeface="Arial" panose="020B0604020202020204" pitchFamily="34" charset="0"/>
                        </a:rPr>
                        <a:t>, CEO and co-author – </a:t>
                      </a:r>
                      <a:r>
                        <a:rPr lang="en-US" sz="1100" i="1" baseline="0" noProof="0" dirty="0">
                          <a:solidFill>
                            <a:schemeClr val="tx1"/>
                          </a:solidFill>
                          <a:latin typeface="Arial" panose="020B0604020202020204" pitchFamily="34" charset="0"/>
                          <a:cs typeface="Arial" panose="020B0604020202020204" pitchFamily="34" charset="0"/>
                        </a:rPr>
                        <a:t>Team Topologies: Core Agility for the Self-steering Organization</a:t>
                      </a:r>
                      <a:endParaRPr lang="en-US" sz="1100" b="0" i="1" dirty="0">
                        <a:latin typeface="Arial" panose="020B0604020202020204" pitchFamily="34" charset="0"/>
                        <a:cs typeface="Arial" panose="020B0604020202020204" pitchFamily="34" charset="0"/>
                      </a:endParaRPr>
                    </a:p>
                  </a:txBody>
                  <a:tcPr marL="54000" marR="54000" marT="18000" marB="18000">
                    <a:solidFill>
                      <a:schemeClr val="accent6">
                        <a:lumMod val="20000"/>
                        <a:lumOff val="80000"/>
                      </a:schemeClr>
                    </a:solidFill>
                  </a:tcPr>
                </a:tc>
                <a:extLst>
                  <a:ext uri="{0D108BD9-81ED-4DB2-BD59-A6C34878D82A}">
                    <a16:rowId xmlns:a16="http://schemas.microsoft.com/office/drawing/2014/main" val="2288347765"/>
                  </a:ext>
                </a:extLst>
              </a:tr>
              <a:tr h="285550">
                <a:tc>
                  <a:txBody>
                    <a:bodyPr/>
                    <a:lstStyle/>
                    <a:p>
                      <a:r>
                        <a:rPr lang="en-GB" sz="1100" noProof="0" dirty="0">
                          <a:solidFill>
                            <a:schemeClr val="tx1"/>
                          </a:solidFill>
                          <a:latin typeface="Arial" panose="020B0604020202020204" pitchFamily="34" charset="0"/>
                          <a:cs typeface="Arial" panose="020B0604020202020204" pitchFamily="34" charset="0"/>
                        </a:rPr>
                        <a:t>2:30pm-</a:t>
                      </a:r>
                    </a:p>
                  </a:txBody>
                  <a:tcPr marL="54000" marR="54000" marT="18000" marB="18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Breakout rooms - Reflections and interaction</a:t>
                      </a:r>
                      <a:endParaRPr lang="en-GB" sz="1100" i="1" noProof="0" dirty="0">
                        <a:solidFill>
                          <a:schemeClr val="tx1"/>
                        </a:solidFill>
                        <a:latin typeface="Arial" panose="020B0604020202020204" pitchFamily="34" charset="0"/>
                        <a:cs typeface="Arial" panose="020B0604020202020204" pitchFamily="34" charset="0"/>
                      </a:endParaRPr>
                    </a:p>
                  </a:txBody>
                  <a:tcPr marL="54000" marR="54000" marT="18000" marB="18000">
                    <a:noFill/>
                  </a:tcPr>
                </a:tc>
                <a:extLst>
                  <a:ext uri="{0D108BD9-81ED-4DB2-BD59-A6C34878D82A}">
                    <a16:rowId xmlns:a16="http://schemas.microsoft.com/office/drawing/2014/main" val="3916727206"/>
                  </a:ext>
                </a:extLst>
              </a:tr>
              <a:tr h="285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noProof="0" dirty="0">
                          <a:solidFill>
                            <a:schemeClr val="tx1"/>
                          </a:solidFill>
                          <a:latin typeface="Arial" panose="020B0604020202020204" pitchFamily="34" charset="0"/>
                          <a:cs typeface="Arial" panose="020B0604020202020204" pitchFamily="34" charset="0"/>
                        </a:rPr>
                        <a:t>2:40pm-</a:t>
                      </a:r>
                    </a:p>
                  </a:txBody>
                  <a:tcPr marL="54000" marR="54000" marT="18000" marB="18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noProof="0" dirty="0">
                          <a:solidFill>
                            <a:schemeClr val="tx1"/>
                          </a:solidFill>
                          <a:latin typeface="Arial" panose="020B0604020202020204" pitchFamily="34" charset="0"/>
                          <a:cs typeface="Arial" panose="020B0604020202020204" pitchFamily="34" charset="0"/>
                        </a:rPr>
                        <a:t>Knowledge Exchange - Sharing the reflections</a:t>
                      </a:r>
                    </a:p>
                  </a:txBody>
                  <a:tcPr marL="54000" marR="54000" marT="18000" marB="18000">
                    <a:solidFill>
                      <a:schemeClr val="accent6">
                        <a:lumMod val="20000"/>
                        <a:lumOff val="80000"/>
                      </a:schemeClr>
                    </a:solidFill>
                  </a:tcPr>
                </a:tc>
                <a:extLst>
                  <a:ext uri="{0D108BD9-81ED-4DB2-BD59-A6C34878D82A}">
                    <a16:rowId xmlns:a16="http://schemas.microsoft.com/office/drawing/2014/main" val="413685809"/>
                  </a:ext>
                </a:extLst>
              </a:tr>
              <a:tr h="285550">
                <a:tc>
                  <a:txBody>
                    <a:bodyPr/>
                    <a:lstStyle/>
                    <a:p>
                      <a:r>
                        <a:rPr lang="en-GB" sz="1100" noProof="0" dirty="0">
                          <a:solidFill>
                            <a:schemeClr val="tx1"/>
                          </a:solidFill>
                          <a:latin typeface="Arial" panose="020B0604020202020204" pitchFamily="34" charset="0"/>
                          <a:cs typeface="Arial" panose="020B0604020202020204" pitchFamily="34" charset="0"/>
                        </a:rPr>
                        <a:t>2:50pm-</a:t>
                      </a:r>
                    </a:p>
                  </a:txBody>
                  <a:tcPr marL="54000" marR="54000" marT="18000" marB="18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noProof="0" dirty="0">
                          <a:solidFill>
                            <a:schemeClr val="tx1"/>
                          </a:solidFill>
                          <a:latin typeface="Arial" panose="020B0604020202020204" pitchFamily="34" charset="0"/>
                          <a:cs typeface="Arial" panose="020B0604020202020204" pitchFamily="34" charset="0"/>
                        </a:rPr>
                        <a:t>Break</a:t>
                      </a:r>
                    </a:p>
                  </a:txBody>
                  <a:tcPr marL="54000" marR="54000" marT="18000" marB="18000">
                    <a:noFill/>
                  </a:tcPr>
                </a:tc>
                <a:extLst>
                  <a:ext uri="{0D108BD9-81ED-4DB2-BD59-A6C34878D82A}">
                    <a16:rowId xmlns:a16="http://schemas.microsoft.com/office/drawing/2014/main" val="14068689"/>
                  </a:ext>
                </a:extLst>
              </a:tr>
              <a:tr h="285550">
                <a:tc>
                  <a:txBody>
                    <a:bodyPr/>
                    <a:lstStyle/>
                    <a:p>
                      <a:r>
                        <a:rPr lang="en-GB" sz="1100" noProof="0" dirty="0">
                          <a:solidFill>
                            <a:schemeClr val="tx1"/>
                          </a:solidFill>
                          <a:latin typeface="Arial" panose="020B0604020202020204" pitchFamily="34" charset="0"/>
                          <a:cs typeface="Arial" panose="020B0604020202020204" pitchFamily="34" charset="0"/>
                        </a:rPr>
                        <a:t>3:05pm-</a:t>
                      </a:r>
                    </a:p>
                  </a:txBody>
                  <a:tcPr marL="54000" marR="54000" marT="18000" marB="18000">
                    <a:noFill/>
                  </a:tcPr>
                </a:tc>
                <a:tc>
                  <a:txBody>
                    <a:bodyPr/>
                    <a:lstStyle/>
                    <a:p>
                      <a:pPr algn="ctr">
                        <a:defRPr/>
                      </a:pPr>
                      <a:r>
                        <a:rPr lang="en-US" sz="1100" b="1" kern="1200" dirty="0">
                          <a:solidFill>
                            <a:schemeClr val="tx1"/>
                          </a:solidFill>
                          <a:latin typeface="Arial" panose="020B0604020202020204" pitchFamily="34" charset="0"/>
                          <a:cs typeface="Arial" panose="020B0604020202020204" pitchFamily="34" charset="0"/>
                        </a:rPr>
                        <a:t>Robert Snyder</a:t>
                      </a:r>
                      <a:r>
                        <a:rPr lang="en-US" sz="1100" b="0" dirty="0">
                          <a:latin typeface="Arial" panose="020B0604020202020204" pitchFamily="34" charset="0"/>
                          <a:cs typeface="Arial" panose="020B0604020202020204" pitchFamily="34" charset="0"/>
                        </a:rPr>
                        <a:t>, Director Sales Force Effectiveness and Founder – </a:t>
                      </a:r>
                      <a:r>
                        <a:rPr lang="en-US" sz="1100" i="1" baseline="0" noProof="0" dirty="0">
                          <a:solidFill>
                            <a:schemeClr val="tx1"/>
                          </a:solidFill>
                          <a:latin typeface="Arial" panose="020B0604020202020204" pitchFamily="34" charset="0"/>
                          <a:cs typeface="Arial" panose="020B0604020202020204" pitchFamily="34" charset="0"/>
                        </a:rPr>
                        <a:t>A Modern Manifesto</a:t>
                      </a:r>
                      <a:endParaRPr lang="en-US" sz="1100" b="0" i="1" dirty="0">
                        <a:latin typeface="Arial" panose="020B0604020202020204" pitchFamily="34" charset="0"/>
                        <a:cs typeface="Arial" panose="020B0604020202020204" pitchFamily="34" charset="0"/>
                      </a:endParaRPr>
                    </a:p>
                  </a:txBody>
                  <a:tcPr marL="54000" marR="54000" marT="18000" marB="18000">
                    <a:solidFill>
                      <a:schemeClr val="accent6">
                        <a:lumMod val="20000"/>
                        <a:lumOff val="80000"/>
                      </a:schemeClr>
                    </a:solidFill>
                  </a:tcPr>
                </a:tc>
                <a:extLst>
                  <a:ext uri="{0D108BD9-81ED-4DB2-BD59-A6C34878D82A}">
                    <a16:rowId xmlns:a16="http://schemas.microsoft.com/office/drawing/2014/main" val="10009"/>
                  </a:ext>
                </a:extLst>
              </a:tr>
              <a:tr h="285550">
                <a:tc>
                  <a:txBody>
                    <a:bodyPr/>
                    <a:lstStyle/>
                    <a:p>
                      <a:r>
                        <a:rPr lang="en-GB" sz="1100" noProof="0" dirty="0">
                          <a:solidFill>
                            <a:schemeClr val="tx1"/>
                          </a:solidFill>
                          <a:latin typeface="Arial" panose="020B0604020202020204" pitchFamily="34" charset="0"/>
                          <a:cs typeface="Arial" panose="020B0604020202020204" pitchFamily="34" charset="0"/>
                        </a:rPr>
                        <a:t>3:45pm-</a:t>
                      </a:r>
                    </a:p>
                  </a:txBody>
                  <a:tcPr marL="54000" marR="54000" marT="18000" marB="18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1" dirty="0">
                          <a:latin typeface="Arial" panose="020B0604020202020204" pitchFamily="34" charset="0"/>
                          <a:cs typeface="Arial" panose="020B0604020202020204" pitchFamily="34" charset="0"/>
                        </a:rPr>
                        <a:t>Short break</a:t>
                      </a:r>
                      <a:endParaRPr lang="sv-SE" sz="1100" dirty="0"/>
                    </a:p>
                  </a:txBody>
                  <a:tcPr marL="54000" marR="54000" marT="18000" marB="18000">
                    <a:noFill/>
                  </a:tcPr>
                </a:tc>
                <a:extLst>
                  <a:ext uri="{0D108BD9-81ED-4DB2-BD59-A6C34878D82A}">
                    <a16:rowId xmlns:a16="http://schemas.microsoft.com/office/drawing/2014/main" val="6792509"/>
                  </a:ext>
                </a:extLst>
              </a:tr>
              <a:tr h="294468">
                <a:tc>
                  <a:txBody>
                    <a:bodyPr/>
                    <a:lstStyle/>
                    <a:p>
                      <a:r>
                        <a:rPr lang="en-GB" sz="1100" noProof="0" dirty="0">
                          <a:solidFill>
                            <a:schemeClr val="tx1"/>
                          </a:solidFill>
                          <a:latin typeface="Arial" panose="020B0604020202020204" pitchFamily="34" charset="0"/>
                          <a:cs typeface="Arial" panose="020B0604020202020204" pitchFamily="34" charset="0"/>
                        </a:rPr>
                        <a:t>3:50pm-</a:t>
                      </a:r>
                    </a:p>
                  </a:txBody>
                  <a:tcPr marL="54000" marR="54000" marT="18000" marB="18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Carolyn Carter</a:t>
                      </a:r>
                      <a:r>
                        <a:rPr lang="en-GB" sz="1100" dirty="0">
                          <a:latin typeface="Arial" panose="020B0604020202020204" pitchFamily="34" charset="0"/>
                          <a:cs typeface="Arial" panose="020B0604020202020204" pitchFamily="34" charset="0"/>
                        </a:rPr>
                        <a:t>, Carolyn Carter Consulting – </a:t>
                      </a:r>
                      <a:r>
                        <a:rPr lang="en-GB" sz="1100" i="1" dirty="0">
                          <a:latin typeface="Arial" panose="020B0604020202020204" pitchFamily="34" charset="0"/>
                          <a:cs typeface="Arial" panose="020B0604020202020204" pitchFamily="34" charset="0"/>
                        </a:rPr>
                        <a:t>Essentially - What is LPPD?</a:t>
                      </a:r>
                      <a:endParaRPr lang="en-US" sz="1100" b="0" i="1" dirty="0">
                        <a:latin typeface="Arial" panose="020B0604020202020204" pitchFamily="34" charset="0"/>
                        <a:cs typeface="Arial" panose="020B0604020202020204" pitchFamily="34" charset="0"/>
                      </a:endParaRPr>
                    </a:p>
                  </a:txBody>
                  <a:tcPr marL="54000" marR="54000" marT="18000" marB="18000">
                    <a:solidFill>
                      <a:schemeClr val="accent6">
                        <a:lumMod val="20000"/>
                        <a:lumOff val="80000"/>
                      </a:schemeClr>
                    </a:solidFill>
                  </a:tcPr>
                </a:tc>
                <a:extLst>
                  <a:ext uri="{0D108BD9-81ED-4DB2-BD59-A6C34878D82A}">
                    <a16:rowId xmlns:a16="http://schemas.microsoft.com/office/drawing/2014/main" val="1370621452"/>
                  </a:ext>
                </a:extLst>
              </a:tr>
              <a:tr h="285550">
                <a:tc>
                  <a:txBody>
                    <a:bodyPr/>
                    <a:lstStyle/>
                    <a:p>
                      <a:r>
                        <a:rPr lang="en-GB" sz="1100" noProof="0" dirty="0">
                          <a:solidFill>
                            <a:schemeClr val="tx1"/>
                          </a:solidFill>
                          <a:latin typeface="Arial" panose="020B0604020202020204" pitchFamily="34" charset="0"/>
                          <a:cs typeface="Arial" panose="020B0604020202020204" pitchFamily="34" charset="0"/>
                        </a:rPr>
                        <a:t>4:30pm-</a:t>
                      </a:r>
                    </a:p>
                  </a:txBody>
                  <a:tcPr marL="54000" marR="54000" marT="18000" marB="18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Breakout rooms - Reflections and interaction</a:t>
                      </a:r>
                      <a:endParaRPr lang="en-GB" sz="1100" i="1" noProof="0" dirty="0">
                        <a:solidFill>
                          <a:schemeClr val="tx1"/>
                        </a:solidFill>
                        <a:latin typeface="Arial" panose="020B0604020202020204" pitchFamily="34" charset="0"/>
                        <a:cs typeface="Arial" panose="020B0604020202020204" pitchFamily="34" charset="0"/>
                      </a:endParaRPr>
                    </a:p>
                  </a:txBody>
                  <a:tcPr marL="54000" marR="54000" marT="18000" marB="18000">
                    <a:noFill/>
                  </a:tcPr>
                </a:tc>
                <a:extLst>
                  <a:ext uri="{0D108BD9-81ED-4DB2-BD59-A6C34878D82A}">
                    <a16:rowId xmlns:a16="http://schemas.microsoft.com/office/drawing/2014/main" val="2361650090"/>
                  </a:ext>
                </a:extLst>
              </a:tr>
              <a:tr h="285550">
                <a:tc>
                  <a:txBody>
                    <a:bodyPr/>
                    <a:lstStyle/>
                    <a:p>
                      <a:r>
                        <a:rPr lang="en-GB" sz="1100" noProof="0" dirty="0">
                          <a:solidFill>
                            <a:schemeClr val="tx1"/>
                          </a:solidFill>
                          <a:latin typeface="Arial" panose="020B0604020202020204" pitchFamily="34" charset="0"/>
                          <a:cs typeface="Arial" panose="020B0604020202020204" pitchFamily="34" charset="0"/>
                        </a:rPr>
                        <a:t>4:40pm-</a:t>
                      </a:r>
                    </a:p>
                  </a:txBody>
                  <a:tcPr marL="54000" marR="54000" marT="18000" marB="18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1" noProof="0" dirty="0">
                          <a:solidFill>
                            <a:schemeClr val="tx1"/>
                          </a:solidFill>
                          <a:latin typeface="Arial" panose="020B0604020202020204" pitchFamily="34" charset="0"/>
                          <a:cs typeface="Arial" panose="020B0604020202020204" pitchFamily="34" charset="0"/>
                        </a:rPr>
                        <a:t>Knowledge Exchange - Sharing the reflections</a:t>
                      </a:r>
                    </a:p>
                  </a:txBody>
                  <a:tcPr marL="54000" marR="54000" marT="18000" marB="18000">
                    <a:solidFill>
                      <a:schemeClr val="accent6">
                        <a:lumMod val="20000"/>
                        <a:lumOff val="80000"/>
                      </a:schemeClr>
                    </a:solidFill>
                  </a:tcPr>
                </a:tc>
                <a:extLst>
                  <a:ext uri="{0D108BD9-81ED-4DB2-BD59-A6C34878D82A}">
                    <a16:rowId xmlns:a16="http://schemas.microsoft.com/office/drawing/2014/main" val="1145809109"/>
                  </a:ext>
                </a:extLst>
              </a:tr>
              <a:tr h="285550">
                <a:tc>
                  <a:txBody>
                    <a:bodyPr/>
                    <a:lstStyle/>
                    <a:p>
                      <a:r>
                        <a:rPr lang="en-GB" sz="1100" noProof="0" dirty="0">
                          <a:solidFill>
                            <a:schemeClr val="tx1"/>
                          </a:solidFill>
                          <a:latin typeface="Arial" panose="020B0604020202020204" pitchFamily="34" charset="0"/>
                          <a:cs typeface="Arial" panose="020B0604020202020204" pitchFamily="34" charset="0"/>
                        </a:rPr>
                        <a:t>4:50pm-</a:t>
                      </a:r>
                    </a:p>
                  </a:txBody>
                  <a:tcPr marL="54000" marR="54000" marT="18000" marB="18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noProof="0" dirty="0">
                          <a:solidFill>
                            <a:schemeClr val="tx1"/>
                          </a:solidFill>
                          <a:latin typeface="Arial" panose="020B0604020202020204" pitchFamily="34" charset="0"/>
                          <a:cs typeface="Arial" panose="020B0604020202020204" pitchFamily="34" charset="0"/>
                        </a:rPr>
                        <a:t>Final reflections and remarks</a:t>
                      </a:r>
                    </a:p>
                  </a:txBody>
                  <a:tcPr marL="54000" marR="54000" marT="18000" marB="18000">
                    <a:noFill/>
                  </a:tcPr>
                </a:tc>
                <a:extLst>
                  <a:ext uri="{0D108BD9-81ED-4DB2-BD59-A6C34878D82A}">
                    <a16:rowId xmlns:a16="http://schemas.microsoft.com/office/drawing/2014/main" val="3018053116"/>
                  </a:ext>
                </a:extLst>
              </a:tr>
              <a:tr h="285550">
                <a:tc>
                  <a:txBody>
                    <a:bodyPr/>
                    <a:lstStyle/>
                    <a:p>
                      <a:r>
                        <a:rPr lang="en-GB" sz="1100" noProof="0" dirty="0">
                          <a:solidFill>
                            <a:schemeClr val="tx1"/>
                          </a:solidFill>
                          <a:latin typeface="Arial" panose="020B0604020202020204" pitchFamily="34" charset="0"/>
                          <a:cs typeface="Arial" panose="020B0604020202020204" pitchFamily="34" charset="0"/>
                        </a:rPr>
                        <a:t>5:00pm</a:t>
                      </a:r>
                    </a:p>
                  </a:txBody>
                  <a:tcPr marL="54000" marR="54000" marT="18000" marB="1800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noProof="0" dirty="0">
                          <a:solidFill>
                            <a:schemeClr val="tx1"/>
                          </a:solidFill>
                          <a:latin typeface="Arial" panose="020B0604020202020204" pitchFamily="34" charset="0"/>
                          <a:cs typeface="Arial" panose="020B0604020202020204" pitchFamily="34" charset="0"/>
                        </a:rPr>
                        <a:t>End</a:t>
                      </a:r>
                    </a:p>
                  </a:txBody>
                  <a:tcPr marL="54000" marR="54000" marT="18000" marB="18000">
                    <a:noFill/>
                  </a:tcPr>
                </a:tc>
                <a:extLst>
                  <a:ext uri="{0D108BD9-81ED-4DB2-BD59-A6C34878D82A}">
                    <a16:rowId xmlns:a16="http://schemas.microsoft.com/office/drawing/2014/main" val="91837074"/>
                  </a:ext>
                </a:extLst>
              </a:tr>
            </a:tbl>
          </a:graphicData>
        </a:graphic>
      </p:graphicFrame>
      <p:sp>
        <p:nvSpPr>
          <p:cNvPr id="8" name="Rectangle 7">
            <a:extLst>
              <a:ext uri="{FF2B5EF4-FFF2-40B4-BE49-F238E27FC236}">
                <a16:creationId xmlns:a16="http://schemas.microsoft.com/office/drawing/2014/main" id="{24148FA5-CC33-4006-97B1-8B3F1622363B}"/>
              </a:ext>
            </a:extLst>
          </p:cNvPr>
          <p:cNvSpPr/>
          <p:nvPr/>
        </p:nvSpPr>
        <p:spPr>
          <a:xfrm>
            <a:off x="116633" y="848544"/>
            <a:ext cx="4176464" cy="501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Virtual Summit 2024</a:t>
            </a:r>
          </a:p>
        </p:txBody>
      </p:sp>
      <p:pic>
        <p:nvPicPr>
          <p:cNvPr id="2" name="Bildobjekt 1">
            <a:extLst>
              <a:ext uri="{FF2B5EF4-FFF2-40B4-BE49-F238E27FC236}">
                <a16:creationId xmlns:a16="http://schemas.microsoft.com/office/drawing/2014/main" id="{322F75A9-4349-C31B-E966-36130B5DAB26}"/>
              </a:ext>
            </a:extLst>
          </p:cNvPr>
          <p:cNvPicPr>
            <a:picLocks noChangeAspect="1"/>
          </p:cNvPicPr>
          <p:nvPr/>
        </p:nvPicPr>
        <p:blipFill>
          <a:blip r:embed="rId6"/>
          <a:stretch>
            <a:fillRect/>
          </a:stretch>
        </p:blipFill>
        <p:spPr>
          <a:xfrm>
            <a:off x="6117416" y="12087"/>
            <a:ext cx="748800" cy="1750679"/>
          </a:xfrm>
          <a:prstGeom prst="rect">
            <a:avLst/>
          </a:prstGeom>
        </p:spPr>
      </p:pic>
      <p:pic>
        <p:nvPicPr>
          <p:cNvPr id="5" name="Bildobjekt 4" descr="En bild som visar Människoansikte, porträtt, person, Panna&#10;&#10;Automatiskt genererad beskrivning">
            <a:extLst>
              <a:ext uri="{FF2B5EF4-FFF2-40B4-BE49-F238E27FC236}">
                <a16:creationId xmlns:a16="http://schemas.microsoft.com/office/drawing/2014/main" id="{13D39E1B-7A9B-F8BA-E256-5BA51231F2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8" y="3402852"/>
            <a:ext cx="1080000" cy="1080000"/>
          </a:xfrm>
          <a:prstGeom prst="rect">
            <a:avLst/>
          </a:prstGeom>
          <a:ln w="19050">
            <a:solidFill>
              <a:schemeClr val="bg1"/>
            </a:solidFill>
          </a:ln>
        </p:spPr>
      </p:pic>
      <p:pic>
        <p:nvPicPr>
          <p:cNvPr id="7" name="Bildobjekt 6" descr="En bild som visar Människoansikte, person, leende, skjorta&#10;&#10;Automatiskt genererad beskrivning">
            <a:extLst>
              <a:ext uri="{FF2B5EF4-FFF2-40B4-BE49-F238E27FC236}">
                <a16:creationId xmlns:a16="http://schemas.microsoft.com/office/drawing/2014/main" id="{6F731180-6AFF-88E5-BF32-0C2599D79F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6952" y="3408351"/>
            <a:ext cx="1080000" cy="1080000"/>
          </a:xfrm>
          <a:prstGeom prst="rect">
            <a:avLst/>
          </a:prstGeom>
          <a:ln w="19050">
            <a:solidFill>
              <a:schemeClr val="bg1"/>
            </a:solidFill>
          </a:ln>
        </p:spPr>
      </p:pic>
      <p:pic>
        <p:nvPicPr>
          <p:cNvPr id="10" name="Bildobjekt 9" descr="En bild som visar Människoansikte, person, leende, Panna&#10;&#10;Automatiskt genererad beskrivning">
            <a:extLst>
              <a:ext uri="{FF2B5EF4-FFF2-40B4-BE49-F238E27FC236}">
                <a16:creationId xmlns:a16="http://schemas.microsoft.com/office/drawing/2014/main" id="{E44963C1-60DB-1FAA-13A4-A2235383A6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180" y="3419762"/>
            <a:ext cx="1080000" cy="1080000"/>
          </a:xfrm>
          <a:prstGeom prst="rect">
            <a:avLst/>
          </a:prstGeom>
          <a:ln w="19050">
            <a:solidFill>
              <a:schemeClr val="bg1"/>
            </a:solidFill>
          </a:ln>
        </p:spPr>
      </p:pic>
      <p:pic>
        <p:nvPicPr>
          <p:cNvPr id="9" name="Picture 13">
            <a:extLst>
              <a:ext uri="{FF2B5EF4-FFF2-40B4-BE49-F238E27FC236}">
                <a16:creationId xmlns:a16="http://schemas.microsoft.com/office/drawing/2014/main" id="{504837E7-5218-5FB6-168B-5444E6A01F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2520" y="3419070"/>
            <a:ext cx="1080000" cy="1080000"/>
          </a:xfrm>
          <a:prstGeom prst="rect">
            <a:avLst/>
          </a:prstGeom>
          <a:ln w="19050">
            <a:solidFill>
              <a:schemeClr val="bg1"/>
            </a:solidFill>
          </a:ln>
        </p:spPr>
      </p:pic>
    </p:spTree>
    <p:extLst>
      <p:ext uri="{BB962C8B-B14F-4D97-AF65-F5344CB8AC3E}">
        <p14:creationId xmlns:p14="http://schemas.microsoft.com/office/powerpoint/2010/main" val="120181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40FFA9-18F4-4125-9253-2937CF96E5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20" y="272480"/>
            <a:ext cx="468000" cy="468000"/>
          </a:xfrm>
          <a:prstGeom prst="rect">
            <a:avLst/>
          </a:prstGeom>
        </p:spPr>
      </p:pic>
      <p:sp>
        <p:nvSpPr>
          <p:cNvPr id="2" name="Rectangle 1">
            <a:extLst>
              <a:ext uri="{FF2B5EF4-FFF2-40B4-BE49-F238E27FC236}">
                <a16:creationId xmlns:a16="http://schemas.microsoft.com/office/drawing/2014/main" id="{4F189EBA-5B89-43A4-A659-38E8E7627991}"/>
              </a:ext>
            </a:extLst>
          </p:cNvPr>
          <p:cNvSpPr/>
          <p:nvPr/>
        </p:nvSpPr>
        <p:spPr>
          <a:xfrm>
            <a:off x="923422" y="0"/>
            <a:ext cx="5934577" cy="5058683"/>
          </a:xfrm>
          <a:prstGeom prst="rect">
            <a:avLst/>
          </a:prstGeom>
        </p:spPr>
        <p:txBody>
          <a:bodyPr wrap="square" tIns="36000" rIns="36000" bIns="36000">
            <a:spAutoFit/>
          </a:bodyPr>
          <a:lstStyle/>
          <a:p>
            <a:pPr lvl="0">
              <a:defRPr/>
            </a:pPr>
            <a:r>
              <a:rPr lang="en-US" sz="1200" b="1" dirty="0">
                <a:solidFill>
                  <a:prstClr val="black"/>
                </a:solidFill>
                <a:latin typeface="Arial" panose="020B0604020202020204" pitchFamily="34" charset="0"/>
                <a:cs typeface="Arial" panose="020B0604020202020204" pitchFamily="34" charset="0"/>
              </a:rPr>
              <a:t>Peter Palmér</a:t>
            </a:r>
            <a:r>
              <a:rPr lang="en-US" sz="1200" dirty="0">
                <a:solidFill>
                  <a:prstClr val="black"/>
                </a:solidFill>
                <a:latin typeface="Arial" panose="020B0604020202020204" pitchFamily="34" charset="0"/>
                <a:cs typeface="Arial" panose="020B0604020202020204" pitchFamily="34" charset="0"/>
              </a:rPr>
              <a:t>, LPPDE</a:t>
            </a:r>
            <a:r>
              <a:rPr lang="en-US" sz="1200" b="1" dirty="0">
                <a:solidFill>
                  <a:prstClr val="black"/>
                </a:solidFill>
                <a:latin typeface="Arial" panose="020B0604020202020204" pitchFamily="34" charset="0"/>
                <a:cs typeface="Arial" panose="020B0604020202020204" pitchFamily="34" charset="0"/>
              </a:rPr>
              <a:t> and Juha Tammi</a:t>
            </a:r>
            <a:r>
              <a:rPr lang="en-US" sz="1200" dirty="0">
                <a:solidFill>
                  <a:prstClr val="black"/>
                </a:solidFill>
                <a:latin typeface="Arial" panose="020B0604020202020204" pitchFamily="34" charset="0"/>
                <a:cs typeface="Arial" panose="020B0604020202020204" pitchFamily="34" charset="0"/>
              </a:rPr>
              <a:t>, Lean Association of Finland</a:t>
            </a:r>
            <a:endParaRPr lang="en-US" sz="1200" b="1" dirty="0">
              <a:solidFill>
                <a:prstClr val="black"/>
              </a:solidFill>
              <a:latin typeface="Arial" panose="020B0604020202020204" pitchFamily="34" charset="0"/>
              <a:cs typeface="Arial" panose="020B0604020202020204" pitchFamily="34" charset="0"/>
            </a:endParaRPr>
          </a:p>
          <a:p>
            <a:pPr lvl="0">
              <a:defRPr/>
            </a:pPr>
            <a:r>
              <a:rPr lang="en-US" sz="1200" dirty="0">
                <a:solidFill>
                  <a:prstClr val="black"/>
                </a:solidFill>
                <a:latin typeface="Arial" panose="020B0604020202020204" pitchFamily="34" charset="0"/>
                <a:cs typeface="Arial" panose="020B0604020202020204" pitchFamily="34" charset="0"/>
              </a:rPr>
              <a:t>Peter and Juha represents the two organizations who organize these virtual events and will moderate the Virtual Summit.</a:t>
            </a:r>
          </a:p>
          <a:p>
            <a:pPr lvl="0">
              <a:defRPr/>
            </a:pPr>
            <a:endParaRPr lang="en-US" sz="1200" dirty="0">
              <a:solidFill>
                <a:prstClr val="black"/>
              </a:solidFill>
              <a:latin typeface="Arial" panose="020B0604020202020204" pitchFamily="34" charset="0"/>
              <a:cs typeface="Arial" panose="020B0604020202020204" pitchFamily="34" charset="0"/>
            </a:endParaRPr>
          </a:p>
          <a:p>
            <a:pPr lvl="0">
              <a:defRPr/>
            </a:pPr>
            <a:endParaRPr lang="en-US" sz="1200" dirty="0">
              <a:solidFill>
                <a:prstClr val="black"/>
              </a:solidFill>
              <a:latin typeface="Arial" panose="020B0604020202020204" pitchFamily="34" charset="0"/>
              <a:cs typeface="Arial" panose="020B0604020202020204" pitchFamily="34" charset="0"/>
            </a:endParaRPr>
          </a:p>
          <a:p>
            <a:pPr lvl="0">
              <a:defRPr/>
            </a:pPr>
            <a:endParaRPr lang="en-US" sz="1200" dirty="0">
              <a:solidFill>
                <a:prstClr val="black"/>
              </a:solidFill>
              <a:latin typeface="Arial" panose="020B0604020202020204" pitchFamily="34" charset="0"/>
              <a:cs typeface="Arial" panose="020B0604020202020204" pitchFamily="34" charset="0"/>
            </a:endParaRPr>
          </a:p>
          <a:p>
            <a:pPr>
              <a:defRPr/>
            </a:pPr>
            <a:r>
              <a:rPr lang="en-US" sz="1200" b="1" kern="1200" dirty="0">
                <a:solidFill>
                  <a:schemeClr val="tx1"/>
                </a:solidFill>
                <a:latin typeface="Arial" panose="020B0604020202020204" pitchFamily="34" charset="0"/>
                <a:cs typeface="Arial" panose="020B0604020202020204" pitchFamily="34" charset="0"/>
              </a:rPr>
              <a:t>Fredrik Viljesjö</a:t>
            </a:r>
            <a:r>
              <a:rPr lang="en-US" sz="1200" b="0" dirty="0">
                <a:latin typeface="Arial" panose="020B0604020202020204" pitchFamily="34" charset="0"/>
                <a:cs typeface="Arial" panose="020B0604020202020204" pitchFamily="34" charset="0"/>
              </a:rPr>
              <a:t>, We Are Movement – </a:t>
            </a:r>
            <a:r>
              <a:rPr lang="en-US" sz="1200" i="1" baseline="0" noProof="0" dirty="0">
                <a:solidFill>
                  <a:schemeClr val="tx1"/>
                </a:solidFill>
                <a:latin typeface="Arial" panose="020B0604020202020204" pitchFamily="34" charset="0"/>
                <a:cs typeface="Arial" panose="020B0604020202020204" pitchFamily="34" charset="0"/>
              </a:rPr>
              <a:t>Continuous Industrialization - Increasing the Speed of Innovation by Integrating Product and Production Development</a:t>
            </a:r>
            <a:endParaRPr lang="en-US" sz="1200" dirty="0">
              <a:solidFill>
                <a:prstClr val="black"/>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sv-SE" sz="12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2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Why do we often treat product development and production system development processes as separate phases? In this talk, we start to uncover what we can learn from how Lean; Agile and DevOps methodologies have integrated the full flow from an identified customer need to a finished improved product. While there are differences between physical and digital products, we need to challenge common “truths” to keep up with competition from new companies like Tesla and other digital natives. We will discuss tradeoffs like flexibility, procurement, design lead times, functional silos and more. We will go deeper in this subject during the full-day workshop, on May 15.</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sv-SE" sz="12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tabLst>
                <a:tab pos="457200" algn="l"/>
              </a:tabLst>
            </a:pPr>
            <a:r>
              <a:rPr lang="en-US" altLang="sv-SE"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Fredrik Viljesjö</a:t>
            </a:r>
            <a:r>
              <a:rPr lang="en-US" altLang="sv-SE"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is one founder of We Are Movement and works as an Advisor, Enterprise Agile Coach, and DevOps/Architecture Coach with a broad and deep skill set. With 15 years of experience in development, coaching, and management, he has worked with multinational companies in Stockholm to guide them through their Lean / Agile journey.</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2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Guiding and training development organizations to deliver value. From overall strategy and portfolio to individual development teams. He knows the whole chain of activities required for DevOps and Agile work, from getting people to collaborate better to implement a CI/CD pipelines.</a:t>
            </a:r>
          </a:p>
        </p:txBody>
      </p:sp>
      <p:pic>
        <p:nvPicPr>
          <p:cNvPr id="24" name="Picture 23">
            <a:extLst>
              <a:ext uri="{FF2B5EF4-FFF2-40B4-BE49-F238E27FC236}">
                <a16:creationId xmlns:a16="http://schemas.microsoft.com/office/drawing/2014/main" id="{D32524EA-081C-4A5E-99A7-DEF41A561D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4" y="-11484"/>
            <a:ext cx="468000" cy="468000"/>
          </a:xfrm>
          <a:prstGeom prst="rect">
            <a:avLst/>
          </a:prstGeom>
          <a:noFill/>
          <a:ln>
            <a:noFill/>
          </a:ln>
        </p:spPr>
      </p:pic>
      <p:sp>
        <p:nvSpPr>
          <p:cNvPr id="6" name="Rectangle 4">
            <a:extLst>
              <a:ext uri="{FF2B5EF4-FFF2-40B4-BE49-F238E27FC236}">
                <a16:creationId xmlns:a16="http://schemas.microsoft.com/office/drawing/2014/main" id="{8468D7FB-0C0F-4F6A-9C42-D18002E1FF2A}"/>
              </a:ext>
            </a:extLst>
          </p:cNvPr>
          <p:cNvSpPr>
            <a:spLocks noChangeArrowheads="1"/>
          </p:cNvSpPr>
          <p:nvPr/>
        </p:nvSpPr>
        <p:spPr bwMode="auto">
          <a:xfrm>
            <a:off x="11839759" y="185803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0F35354C-E3B9-41C5-A5BA-F41C4A8552D6}"/>
              </a:ext>
            </a:extLst>
          </p:cNvPr>
          <p:cNvSpPr>
            <a:spLocks noChangeArrowheads="1"/>
          </p:cNvSpPr>
          <p:nvPr/>
        </p:nvSpPr>
        <p:spPr bwMode="auto">
          <a:xfrm>
            <a:off x="10446866" y="1777894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4" name="Bildobjekt 3" descr="En bild som visar Teckensnitt, Grafik, grafisk design, vit&#10;&#10;Automatiskt genererad beskrivning">
            <a:extLst>
              <a:ext uri="{FF2B5EF4-FFF2-40B4-BE49-F238E27FC236}">
                <a16:creationId xmlns:a16="http://schemas.microsoft.com/office/drawing/2014/main" id="{7B379BC8-B416-1639-3422-87E892CE7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50021"/>
            <a:ext cx="900000" cy="900000"/>
          </a:xfrm>
          <a:prstGeom prst="rect">
            <a:avLst/>
          </a:prstGeom>
        </p:spPr>
      </p:pic>
      <p:pic>
        <p:nvPicPr>
          <p:cNvPr id="5" name="Bildobjekt 4" descr="En bild som visar svart, stjärna, rymden, konstellation&#10;&#10;Automatiskt genererad beskrivning">
            <a:extLst>
              <a:ext uri="{FF2B5EF4-FFF2-40B4-BE49-F238E27FC236}">
                <a16:creationId xmlns:a16="http://schemas.microsoft.com/office/drawing/2014/main" id="{3ED87B0F-DD0D-8AB5-7DDE-1351E035E1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22" y="3206102"/>
            <a:ext cx="900000" cy="141456"/>
          </a:xfrm>
          <a:prstGeom prst="rect">
            <a:avLst/>
          </a:prstGeom>
        </p:spPr>
      </p:pic>
      <p:pic>
        <p:nvPicPr>
          <p:cNvPr id="7" name="Bildobjekt 6" descr="En bild som visar Människoansikte, porträtt, person, Panna&#10;&#10;Automatiskt genererad beskrivning">
            <a:extLst>
              <a:ext uri="{FF2B5EF4-FFF2-40B4-BE49-F238E27FC236}">
                <a16:creationId xmlns:a16="http://schemas.microsoft.com/office/drawing/2014/main" id="{B3BF1BC6-DC49-0E30-0A1A-1DFD188E81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97" y="1187318"/>
            <a:ext cx="900000" cy="900000"/>
          </a:xfrm>
          <a:prstGeom prst="rect">
            <a:avLst/>
          </a:prstGeom>
          <a:ln>
            <a:solidFill>
              <a:schemeClr val="bg1"/>
            </a:solidFill>
          </a:ln>
        </p:spPr>
      </p:pic>
    </p:spTree>
    <p:extLst>
      <p:ext uri="{BB962C8B-B14F-4D97-AF65-F5344CB8AC3E}">
        <p14:creationId xmlns:p14="http://schemas.microsoft.com/office/powerpoint/2010/main" val="149893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189EBA-5B89-43A4-A659-38E8E7627991}"/>
              </a:ext>
            </a:extLst>
          </p:cNvPr>
          <p:cNvSpPr/>
          <p:nvPr/>
        </p:nvSpPr>
        <p:spPr>
          <a:xfrm>
            <a:off x="923422" y="0"/>
            <a:ext cx="5934577" cy="10290885"/>
          </a:xfrm>
          <a:prstGeom prst="rect">
            <a:avLst/>
          </a:prstGeom>
        </p:spPr>
        <p:txBody>
          <a:bodyPr wrap="square" tIns="36000" rIns="36000" bIns="36000">
            <a:spAutoFit/>
          </a:bodyPr>
          <a:lstStyle/>
          <a:p>
            <a:pPr>
              <a:defRPr/>
            </a:pPr>
            <a:r>
              <a:rPr lang="en-US" sz="1200" b="1" kern="1200" dirty="0">
                <a:solidFill>
                  <a:schemeClr val="tx1"/>
                </a:solidFill>
                <a:latin typeface="Arial" panose="020B0604020202020204" pitchFamily="34" charset="0"/>
                <a:cs typeface="Arial" panose="020B0604020202020204" pitchFamily="34" charset="0"/>
              </a:rPr>
              <a:t>Matthew Skelton</a:t>
            </a:r>
            <a:r>
              <a:rPr lang="en-US" sz="1200" b="0" dirty="0">
                <a:latin typeface="Arial" panose="020B0604020202020204" pitchFamily="34" charset="0"/>
                <a:cs typeface="Arial" panose="020B0604020202020204" pitchFamily="34" charset="0"/>
              </a:rPr>
              <a:t>, CEO and co-author at Conflux and Team Topologies – </a:t>
            </a:r>
            <a:r>
              <a:rPr lang="en-US" sz="1200" i="1" baseline="0" noProof="0" dirty="0">
                <a:solidFill>
                  <a:schemeClr val="tx1"/>
                </a:solidFill>
                <a:latin typeface="Arial" panose="020B0604020202020204" pitchFamily="34" charset="0"/>
                <a:cs typeface="Arial" panose="020B0604020202020204" pitchFamily="34" charset="0"/>
              </a:rPr>
              <a:t>Team Topologies: Core Agility for the Self-steering Organization</a:t>
            </a:r>
            <a:endParaRPr lang="en-US" sz="1200" dirty="0">
              <a:solidFill>
                <a:prstClr val="black"/>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sv-SE"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altLang="sv-SE"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Audience: C-level and Exec teams, organization design practitioners, managers, plus people involved in the design, delivery, and operation of business-critical software systems.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altLang="sv-SE"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Key take-aways: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n-US" altLang="sv-SE"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The book Team Topologies points the way to profound changes for the operating model for organizations building and running software-enriched services.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n-US" altLang="sv-SE"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Team Topologies is like yoga or </a:t>
            </a:r>
            <a:r>
              <a:rPr lang="en-US" altLang="sv-SE"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pilates</a:t>
            </a:r>
            <a:r>
              <a:rPr lang="en-US" altLang="sv-SE"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for the organization: core agility and situational awareness that helps to organization to achieve great things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n-US" altLang="sv-SE"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But for the organization to be able to be more nimble and rapid, new practices, language, techniques, and mindset ended to be adopted by the organization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n-US" altLang="sv-SE"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The growing Team Topologies ecosystem provides vital enablement for organizational transformation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Matthew Skelton</a:t>
            </a: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is co-author of the award-winning and ground-breaking book _Team Topologies_, and Founder &amp; Principal at Conflux. The Team Topologies book was rated one of the ‘Best product management books of all time’ by Book Authority and is widely used by organizations worldwide to transform the way they deliver value.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Matthew is one of the foremost leaders in modern organizational dynamics for fast flow, drawing on Team Topologies and related practices to support organizations with transformation towards a sustainable fast flow of value and true business agility.</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 Chartered Engineer (CEng), Matthew brings together principles and practices from multiple disciplines for a holistic approach to digitally-enriched operating models. He combines his experience as a leader and software architect in multiple contexts (GOV.UK, ecommerce, financial services, telecoms, pharma, retail, robotics, etc.) with a strong interest in the human side of organizations for a compassionate and humanistic approach to organizational effectiveness.</a:t>
            </a:r>
          </a:p>
          <a:p>
            <a:pPr lvl="0">
              <a:defRPr/>
            </a:pPr>
            <a:endParaRPr lang="en-US" sz="1100" dirty="0">
              <a:solidFill>
                <a:prstClr val="black"/>
              </a:solidFill>
              <a:latin typeface="Arial" panose="020B0604020202020204" pitchFamily="34" charset="0"/>
              <a:cs typeface="Arial" panose="020B0604020202020204" pitchFamily="34" charset="0"/>
            </a:endParaRPr>
          </a:p>
          <a:p>
            <a:pPr>
              <a:defRPr/>
            </a:pPr>
            <a:r>
              <a:rPr lang="en-US" sz="1200" b="1" kern="1200" dirty="0">
                <a:solidFill>
                  <a:schemeClr val="tx1"/>
                </a:solidFill>
                <a:latin typeface="Arial" panose="020B0604020202020204" pitchFamily="34" charset="0"/>
                <a:cs typeface="Arial" panose="020B0604020202020204" pitchFamily="34" charset="0"/>
              </a:rPr>
              <a:t>Robert Snyder</a:t>
            </a:r>
            <a:r>
              <a:rPr lang="en-US" sz="1200" b="0" dirty="0">
                <a:latin typeface="Arial" panose="020B0604020202020204" pitchFamily="34" charset="0"/>
                <a:cs typeface="Arial" panose="020B0604020202020204" pitchFamily="34" charset="0"/>
              </a:rPr>
              <a:t>, Director Sales Force Effectiveness and Founder at TransUnion and Innovation Elegance – </a:t>
            </a:r>
            <a:r>
              <a:rPr lang="en-US" sz="1200" i="1" baseline="0" noProof="0" dirty="0">
                <a:solidFill>
                  <a:schemeClr val="tx1"/>
                </a:solidFill>
                <a:latin typeface="Arial" panose="020B0604020202020204" pitchFamily="34" charset="0"/>
                <a:cs typeface="Arial" panose="020B0604020202020204" pitchFamily="34" charset="0"/>
              </a:rPr>
              <a:t>A Modern Manifesto</a:t>
            </a:r>
            <a:endParaRPr lang="en-US" sz="1200" b="0" i="1" dirty="0">
              <a:latin typeface="Arial" panose="020B0604020202020204" pitchFamily="34" charset="0"/>
              <a:cs typeface="Arial" panose="020B0604020202020204" pitchFamily="34" charset="0"/>
            </a:endParaRPr>
          </a:p>
          <a:p>
            <a:pPr lvl="0">
              <a:defRPr/>
            </a:pPr>
            <a:endParaRPr lang="en-US" sz="1100" dirty="0">
              <a:solidFill>
                <a:prstClr val="black"/>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Agile Manifesto was published in 2001 as a reaction to generally accepted software development practices in the 1990s. Twenty-three years later, the original text remains a guiding light for many.</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But Agile has evolved. The Agile community saw Disciplined Agile, Scaled Agile, and most recently Business Agility. When Agile simply doesn’t fit, Hybrid is not a crime.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strength of the manifesto is that its word choice and sentence structure are conducive to small adjustments. Twenty-three years of lessons learned have piled up. Could we rewrite the manifest here in 2024, and again in 2047?</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person tried. This session presents his writing exercise. He welcomes your feedback.</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Takeaways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Is your status quo acceptable or even attractive?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	Is there sufficient value in this exercise?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	Does anything not Agile simply qualify as rigid?</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4.	What would you rewrite?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5.	Is this rewrite superficial or profound?</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Robert Snyder </a:t>
            </a: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the founder and president of Innovation Elegance, LLC. Robert’s thirty-year career spans roles such as developer, project management, change management, sales enablement, and the performing arts. His career path includes corporate roles, consulting roles, startups, PMP, and Agile certifications. He has performed in numerous vocal, dance, and theater ensembles. Robert earned his BS in Electrical Engineering from the University of Illinois and his MBA in Strategy from the Kellogg School of Management at Northwestern University.</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sv-SE" sz="1100" b="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Robert published his first book on New Years Day titled: “Innovation Elegance: Transcending Agile with Ruthlessness and Grace.” His second book, “Innovation Portfolio: Five Verbs Shape Your Team’s Legacy,” is due in April.</a:t>
            </a:r>
          </a:p>
        </p:txBody>
      </p:sp>
      <p:sp>
        <p:nvSpPr>
          <p:cNvPr id="6" name="Rectangle 4">
            <a:extLst>
              <a:ext uri="{FF2B5EF4-FFF2-40B4-BE49-F238E27FC236}">
                <a16:creationId xmlns:a16="http://schemas.microsoft.com/office/drawing/2014/main" id="{8468D7FB-0C0F-4F6A-9C42-D18002E1FF2A}"/>
              </a:ext>
            </a:extLst>
          </p:cNvPr>
          <p:cNvSpPr>
            <a:spLocks noChangeArrowheads="1"/>
          </p:cNvSpPr>
          <p:nvPr/>
        </p:nvSpPr>
        <p:spPr bwMode="auto">
          <a:xfrm>
            <a:off x="11839759" y="185803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0F35354C-E3B9-41C5-A5BA-F41C4A8552D6}"/>
              </a:ext>
            </a:extLst>
          </p:cNvPr>
          <p:cNvSpPr>
            <a:spLocks noChangeArrowheads="1"/>
          </p:cNvSpPr>
          <p:nvPr/>
        </p:nvSpPr>
        <p:spPr bwMode="auto">
          <a:xfrm>
            <a:off x="10446866" y="17778949"/>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sv-S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5" name="Bildobjekt 4" descr="En bild som visar Människoansikte, person, leende, skjorta&#10;&#10;Automatiskt genererad beskrivning">
            <a:extLst>
              <a:ext uri="{FF2B5EF4-FFF2-40B4-BE49-F238E27FC236}">
                <a16:creationId xmlns:a16="http://schemas.microsoft.com/office/drawing/2014/main" id="{736CC0CA-7963-17C5-0735-72C7C104AD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5" y="-28647"/>
            <a:ext cx="900000" cy="900000"/>
          </a:xfrm>
          <a:prstGeom prst="rect">
            <a:avLst/>
          </a:prstGeom>
        </p:spPr>
      </p:pic>
      <p:pic>
        <p:nvPicPr>
          <p:cNvPr id="7" name="Bildobjekt 6" descr="En bild som visar text, skärmbild, Teckensnitt, grafisk design&#10;&#10;Automatiskt genererad beskrivning">
            <a:extLst>
              <a:ext uri="{FF2B5EF4-FFF2-40B4-BE49-F238E27FC236}">
                <a16:creationId xmlns:a16="http://schemas.microsoft.com/office/drawing/2014/main" id="{293E24E4-9158-1E14-1859-1375CA0452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36113"/>
            <a:ext cx="900000" cy="1350000"/>
          </a:xfrm>
          <a:prstGeom prst="rect">
            <a:avLst/>
          </a:prstGeom>
        </p:spPr>
      </p:pic>
      <p:pic>
        <p:nvPicPr>
          <p:cNvPr id="8" name="Bildobjekt 7" descr="En bild som visar Människoansikte, person, leende, Panna&#10;&#10;Automatiskt genererad beskrivning">
            <a:extLst>
              <a:ext uri="{FF2B5EF4-FFF2-40B4-BE49-F238E27FC236}">
                <a16:creationId xmlns:a16="http://schemas.microsoft.com/office/drawing/2014/main" id="{EF6EF94C-714B-716D-CDC9-71194C49B3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22" y="4959320"/>
            <a:ext cx="900000" cy="900000"/>
          </a:xfrm>
          <a:prstGeom prst="rect">
            <a:avLst/>
          </a:prstGeom>
        </p:spPr>
      </p:pic>
      <p:pic>
        <p:nvPicPr>
          <p:cNvPr id="10" name="Bildobjekt 9" descr="En bild som visar logotyp, Grafik, Teckensnitt, symbol&#10;&#10;Automatiskt genererad beskrivning">
            <a:extLst>
              <a:ext uri="{FF2B5EF4-FFF2-40B4-BE49-F238E27FC236}">
                <a16:creationId xmlns:a16="http://schemas.microsoft.com/office/drawing/2014/main" id="{11FE9FD8-DFB4-9108-11F9-DD0CBD5214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2" y="5905792"/>
            <a:ext cx="900000" cy="900000"/>
          </a:xfrm>
          <a:prstGeom prst="rect">
            <a:avLst/>
          </a:prstGeom>
        </p:spPr>
      </p:pic>
      <p:pic>
        <p:nvPicPr>
          <p:cNvPr id="17" name="Bildobjekt 16" descr="En bild som visar text, Teckensnitt, logotyp, Grafik&#10;&#10;Automatiskt genererad beskrivning">
            <a:extLst>
              <a:ext uri="{FF2B5EF4-FFF2-40B4-BE49-F238E27FC236}">
                <a16:creationId xmlns:a16="http://schemas.microsoft.com/office/drawing/2014/main" id="{5D21C132-1947-7040-AF00-E7B8CE78FC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9" y="6861312"/>
            <a:ext cx="900000" cy="900000"/>
          </a:xfrm>
          <a:prstGeom prst="rect">
            <a:avLst/>
          </a:prstGeom>
        </p:spPr>
      </p:pic>
      <p:pic>
        <p:nvPicPr>
          <p:cNvPr id="19" name="Bildobjekt 18" descr="En bild som visar Teckensnitt, Grafik, logotyp, text&#10;&#10;Automatiskt genererad beskrivning">
            <a:extLst>
              <a:ext uri="{FF2B5EF4-FFF2-40B4-BE49-F238E27FC236}">
                <a16:creationId xmlns:a16="http://schemas.microsoft.com/office/drawing/2014/main" id="{44A8AE03-5CDF-713A-B1AE-BBA73B78A6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26873"/>
            <a:ext cx="900000" cy="324600"/>
          </a:xfrm>
          <a:prstGeom prst="rect">
            <a:avLst/>
          </a:prstGeom>
          <a:solidFill>
            <a:srgbClr val="00B0F0"/>
          </a:solidFill>
        </p:spPr>
      </p:pic>
      <p:pic>
        <p:nvPicPr>
          <p:cNvPr id="21" name="Bildobjekt 20" descr="En bild som visar Grafik, Teckensnitt, symbol, grafisk design&#10;&#10;Automatiskt genererad beskrivning">
            <a:extLst>
              <a:ext uri="{FF2B5EF4-FFF2-40B4-BE49-F238E27FC236}">
                <a16:creationId xmlns:a16="http://schemas.microsoft.com/office/drawing/2014/main" id="{DF03A703-C50D-5C87-E7DD-A623BE7353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4" y="1306993"/>
            <a:ext cx="900000" cy="273600"/>
          </a:xfrm>
          <a:prstGeom prst="rect">
            <a:avLst/>
          </a:prstGeom>
        </p:spPr>
      </p:pic>
    </p:spTree>
    <p:extLst>
      <p:ext uri="{BB962C8B-B14F-4D97-AF65-F5344CB8AC3E}">
        <p14:creationId xmlns:p14="http://schemas.microsoft.com/office/powerpoint/2010/main" val="296134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2022FE-75A0-4AD8-B2DB-2EC9FABB40DD}"/>
              </a:ext>
            </a:extLst>
          </p:cNvPr>
          <p:cNvSpPr/>
          <p:nvPr/>
        </p:nvSpPr>
        <p:spPr>
          <a:xfrm>
            <a:off x="923422" y="0"/>
            <a:ext cx="5934577" cy="7644007"/>
          </a:xfrm>
          <a:prstGeom prst="rect">
            <a:avLst/>
          </a:prstGeom>
        </p:spPr>
        <p:txBody>
          <a:bodyPr wrap="square" tIns="36000" rIns="36000" bIns="36000">
            <a:spAutoFit/>
          </a:bodyPr>
          <a:lstStyle/>
          <a:p>
            <a:pPr>
              <a:defRPr/>
            </a:pPr>
            <a:r>
              <a:rPr lang="en-GB" sz="1200" b="1" dirty="0">
                <a:latin typeface="Arial" panose="020B0604020202020204" pitchFamily="34" charset="0"/>
                <a:cs typeface="Arial" panose="020B0604020202020204" pitchFamily="34" charset="0"/>
              </a:rPr>
              <a:t>Carolyn Carter</a:t>
            </a:r>
            <a:r>
              <a:rPr lang="en-GB" sz="1200" dirty="0">
                <a:latin typeface="Arial" panose="020B0604020202020204" pitchFamily="34" charset="0"/>
                <a:cs typeface="Arial" panose="020B0604020202020204" pitchFamily="34" charset="0"/>
              </a:rPr>
              <a:t>, Carolyn Carter Consulting – </a:t>
            </a:r>
            <a:r>
              <a:rPr lang="en-GB" sz="1200" i="1" dirty="0">
                <a:latin typeface="Arial" panose="020B0604020202020204" pitchFamily="34" charset="0"/>
                <a:cs typeface="Arial" panose="020B0604020202020204" pitchFamily="34" charset="0"/>
              </a:rPr>
              <a:t>Essentially - What is LPPD?</a:t>
            </a:r>
            <a:endParaRPr lang="en-US" sz="1200" b="0" i="1" dirty="0">
              <a:latin typeface="Arial" panose="020B0604020202020204" pitchFamily="34" charset="0"/>
              <a:cs typeface="Arial" panose="020B0604020202020204" pitchFamily="34" charset="0"/>
            </a:endParaRPr>
          </a:p>
          <a:p>
            <a:pPr lvl="0">
              <a:defRPr/>
            </a:pPr>
            <a:endParaRPr lang="en-US" sz="1200" dirty="0">
              <a:solidFill>
                <a:prstClr val="black"/>
              </a:solidFill>
              <a:latin typeface="Arial" panose="020B0604020202020204" pitchFamily="34" charset="0"/>
              <a:cs typeface="Arial" panose="020B0604020202020204" pitchFamily="34" charset="0"/>
            </a:endParaRPr>
          </a:p>
          <a:p>
            <a:pPr lvl="0">
              <a:defRPr/>
            </a:pPr>
            <a:r>
              <a:rPr lang="en-US" sz="1200" dirty="0">
                <a:solidFill>
                  <a:prstClr val="black"/>
                </a:solidFill>
                <a:latin typeface="Arial" panose="020B0604020202020204" pitchFamily="34" charset="0"/>
                <a:cs typeface="Arial" panose="020B0604020202020204" pitchFamily="34" charset="0"/>
              </a:rPr>
              <a:t>Carolyn will look back to the basics of LPPD and give her view on what Lean Product and Process Development is.</a:t>
            </a:r>
          </a:p>
          <a:p>
            <a:pPr lvl="0">
              <a:defRPr/>
            </a:pPr>
            <a:endParaRPr lang="en-US" sz="1200" dirty="0">
              <a:solidFill>
                <a:prstClr val="black"/>
              </a:solidFill>
              <a:latin typeface="Arial" panose="020B0604020202020204" pitchFamily="34" charset="0"/>
              <a:cs typeface="Arial" panose="020B0604020202020204" pitchFamily="34" charset="0"/>
            </a:endParaRPr>
          </a:p>
          <a:p>
            <a:pPr lvl="0">
              <a:defRPr/>
            </a:pPr>
            <a:r>
              <a:rPr lang="en-GB" sz="1200" b="1" dirty="0">
                <a:latin typeface="Arial" panose="020B0604020202020204" pitchFamily="34" charset="0"/>
                <a:cs typeface="Arial" panose="020B0604020202020204" pitchFamily="34" charset="0"/>
              </a:rPr>
              <a:t>Carolyn Carter</a:t>
            </a:r>
            <a:r>
              <a:rPr lang="en-US" sz="1200" dirty="0">
                <a:solidFill>
                  <a:prstClr val="black"/>
                </a:solidFill>
                <a:latin typeface="Arial" panose="020B0604020202020204" pitchFamily="34" charset="0"/>
                <a:cs typeface="Arial" panose="020B0604020202020204" pitchFamily="34" charset="0"/>
              </a:rPr>
              <a:t> is Principal Consultant at Carolyn Carter Consulting after an extensive career at the Kimberly-Clark Corporation where she got her experience in Research Product Development with additional focus on Lean and LPPD in Development, and Engineering, Operations and Quality in Manufacturing.</a:t>
            </a:r>
          </a:p>
          <a:p>
            <a:pPr lvl="0">
              <a:defRPr/>
            </a:pPr>
            <a:endParaRPr lang="en-US" sz="1200" dirty="0">
              <a:solidFill>
                <a:prstClr val="black"/>
              </a:solidFill>
              <a:latin typeface="Arial" panose="020B0604020202020204" pitchFamily="34" charset="0"/>
              <a:cs typeface="Arial" panose="020B0604020202020204" pitchFamily="34" charset="0"/>
            </a:endParaRPr>
          </a:p>
          <a:p>
            <a:pPr lvl="0">
              <a:defRPr/>
            </a:pPr>
            <a:r>
              <a:rPr lang="en-US" sz="1200" dirty="0">
                <a:solidFill>
                  <a:prstClr val="black"/>
                </a:solidFill>
                <a:latin typeface="Arial" panose="020B0604020202020204" pitchFamily="34" charset="0"/>
                <a:cs typeface="Arial" panose="020B0604020202020204" pitchFamily="34" charset="0"/>
              </a:rPr>
              <a:t>Carolyn's experience include:</a:t>
            </a:r>
          </a:p>
          <a:p>
            <a:pPr marL="171450" lvl="0" indent="-1714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Leader of Lean Product and Process Development launch across multiple Business Units</a:t>
            </a:r>
          </a:p>
          <a:p>
            <a:pPr marL="171450" lvl="0" indent="-1714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Co-lead of Lean Product and Process Development launch into Research Teams</a:t>
            </a:r>
          </a:p>
          <a:p>
            <a:pPr marL="171450" lvl="0" indent="-1714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Lean Coordinator for initial launch of Lean Culture into Research Team</a:t>
            </a:r>
          </a:p>
          <a:p>
            <a:pPr marL="171450" lvl="0" indent="-1714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Product Developer in programs across multiple businesses</a:t>
            </a:r>
          </a:p>
          <a:p>
            <a:pPr marL="171450" lvl="0" indent="-1714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Product Development Leader for commercialization of large Personal Care Program</a:t>
            </a:r>
          </a:p>
          <a:p>
            <a:pPr marL="171450" lvl="0" indent="-1714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Leadership and development of Process Optimization Program Product Supply for North America and European Personal Care</a:t>
            </a:r>
          </a:p>
          <a:p>
            <a:pPr marL="171450" lvl="0" indent="-1714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Lean Strategic and A3 Problem Solving applications as Quality Manager in Personal Care Manufacturing</a:t>
            </a:r>
          </a:p>
          <a:p>
            <a:pPr marL="171450" lvl="0" indent="-1714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Quality Manager in multiple regulated and non-regulated Personal Care Manufacturing Plants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sv-SE"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sv-SE"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sv-SE" sz="1200"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n-US" altLang="sv-SE" sz="1200"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n-US" altLang="sv-SE" sz="1200"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n-US" altLang="sv-SE" sz="12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sv-SE" sz="1200" b="1" dirty="0">
                <a:latin typeface="Arial" panose="020B0604020202020204" pitchFamily="34" charset="0"/>
                <a:cs typeface="Arial" panose="020B0604020202020204" pitchFamily="34" charset="0"/>
              </a:rPr>
              <a:t>Exchange</a:t>
            </a:r>
          </a:p>
          <a:p>
            <a:pPr lvl="0" eaLnBrk="0" fontAlgn="base" hangingPunct="0">
              <a:spcBef>
                <a:spcPct val="0"/>
              </a:spcBef>
              <a:spcAft>
                <a:spcPct val="0"/>
              </a:spcAft>
            </a:pPr>
            <a:endParaRPr lang="en-US" altLang="sv-SE" sz="12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1200" dirty="0">
                <a:solidFill>
                  <a:prstClr val="black"/>
                </a:solidFill>
                <a:latin typeface="Arial" panose="020B0604020202020204" pitchFamily="34" charset="0"/>
                <a:cs typeface="Arial" panose="020B0604020202020204" pitchFamily="34" charset="0"/>
              </a:rPr>
              <a:t>Following the spirit of Lean Product &amp; Process Development EXCHANGE there will be good possibilities to Exchange knowledge with other attendees as well as with the speakers. After two presenters we have a session “Reflections and interaction” where you will reflect and interact on the learnings from the presenter.</a:t>
            </a:r>
          </a:p>
          <a:p>
            <a:pPr eaLnBrk="0" fontAlgn="base" hangingPunct="0">
              <a:spcBef>
                <a:spcPct val="0"/>
              </a:spcBef>
              <a:spcAft>
                <a:spcPct val="0"/>
              </a:spcAft>
            </a:pPr>
            <a:r>
              <a:rPr lang="en-GB" sz="1200" dirty="0">
                <a:solidFill>
                  <a:prstClr val="black"/>
                </a:solidFill>
                <a:latin typeface="Arial" panose="020B0604020202020204" pitchFamily="34" charset="0"/>
                <a:cs typeface="Arial" panose="020B0604020202020204" pitchFamily="34" charset="0"/>
              </a:rPr>
              <a:t>Afterwards we hope the Exchange will continue on our LinkedIn site</a:t>
            </a:r>
            <a:endParaRPr lang="en-GB" sz="12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sv-SE" sz="1200" dirty="0">
                <a:latin typeface="Arial" panose="020B0604020202020204" pitchFamily="34" charset="0"/>
                <a:cs typeface="Arial" panose="020B0604020202020204" pitchFamily="34" charset="0"/>
                <a:hlinkClick r:id="rId2"/>
              </a:rPr>
              <a:t>The Science of Improving Innovation – LPPDE</a:t>
            </a:r>
            <a:r>
              <a:rPr lang="en-US" altLang="sv-SE" sz="1200" dirty="0">
                <a:latin typeface="Arial" panose="020B0604020202020204" pitchFamily="34" charset="0"/>
                <a:cs typeface="Arial" panose="020B0604020202020204" pitchFamily="34" charset="0"/>
              </a:rPr>
              <a:t> and our </a:t>
            </a:r>
            <a:r>
              <a:rPr lang="en-GB" sz="1200" dirty="0">
                <a:solidFill>
                  <a:prstClr val="black"/>
                </a:solidFill>
                <a:latin typeface="Arial" panose="020B0604020202020204" pitchFamily="34" charset="0"/>
                <a:cs typeface="Arial" panose="020B0604020202020204" pitchFamily="34" charset="0"/>
              </a:rPr>
              <a:t>LinkedIn group </a:t>
            </a:r>
          </a:p>
          <a:p>
            <a:pPr lvl="0" eaLnBrk="0" fontAlgn="base" hangingPunct="0">
              <a:spcBef>
                <a:spcPct val="0"/>
              </a:spcBef>
              <a:spcAft>
                <a:spcPct val="0"/>
              </a:spcAft>
            </a:pPr>
            <a:r>
              <a:rPr lang="en-US" altLang="sv-SE" sz="1200" dirty="0">
                <a:latin typeface="Arial" panose="020B0604020202020204" pitchFamily="34" charset="0"/>
                <a:cs typeface="Arial" panose="020B0604020202020204" pitchFamily="34" charset="0"/>
                <a:hlinkClick r:id="rId3"/>
              </a:rPr>
              <a:t>LPPDE - The Science of Improving Innovation</a:t>
            </a:r>
            <a:endParaRPr lang="en-US" altLang="sv-SE" sz="1200"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n-GB" sz="1200" dirty="0">
              <a:solidFill>
                <a:prstClr val="black"/>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GB" sz="1200" dirty="0">
                <a:solidFill>
                  <a:prstClr val="black"/>
                </a:solidFill>
                <a:latin typeface="Arial" panose="020B0604020202020204" pitchFamily="34" charset="0"/>
                <a:cs typeface="Arial" panose="020B0604020202020204" pitchFamily="34" charset="0"/>
              </a:rPr>
              <a:t>And our website </a:t>
            </a:r>
            <a:r>
              <a:rPr lang="en-US" altLang="sv-SE" sz="1200" dirty="0">
                <a:latin typeface="Arial" panose="020B0604020202020204" pitchFamily="34" charset="0"/>
                <a:cs typeface="Arial" panose="020B0604020202020204" pitchFamily="34" charset="0"/>
                <a:hlinkClick r:id="rId4"/>
              </a:rPr>
              <a:t>www.lppde.org</a:t>
            </a:r>
            <a:endParaRPr lang="en-US" altLang="sv-SE"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D5AC034-DCC2-46E9-9947-D132CD35EFAA}"/>
              </a:ext>
            </a:extLst>
          </p:cNvPr>
          <p:cNvPicPr>
            <a:picLocks noChangeAspect="1"/>
          </p:cNvPicPr>
          <p:nvPr/>
        </p:nvPicPr>
        <p:blipFill>
          <a:blip r:embed="rId5"/>
          <a:stretch>
            <a:fillRect/>
          </a:stretch>
        </p:blipFill>
        <p:spPr>
          <a:xfrm>
            <a:off x="13340" y="7644803"/>
            <a:ext cx="6882078" cy="2268000"/>
          </a:xfrm>
          <a:prstGeom prst="rect">
            <a:avLst/>
          </a:prstGeom>
        </p:spPr>
      </p:pic>
      <p:pic>
        <p:nvPicPr>
          <p:cNvPr id="12" name="Picture 11" descr="Text&#10;&#10;Description automatically generated">
            <a:extLst>
              <a:ext uri="{FF2B5EF4-FFF2-40B4-BE49-F238E27FC236}">
                <a16:creationId xmlns:a16="http://schemas.microsoft.com/office/drawing/2014/main" id="{4A671F47-83A1-4522-97BD-30B40AD161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0808" y="4455616"/>
            <a:ext cx="4095344" cy="994768"/>
          </a:xfrm>
          <a:prstGeom prst="rect">
            <a:avLst/>
          </a:prstGeom>
        </p:spPr>
      </p:pic>
      <p:pic>
        <p:nvPicPr>
          <p:cNvPr id="7" name="Picture 6">
            <a:extLst>
              <a:ext uri="{FF2B5EF4-FFF2-40B4-BE49-F238E27FC236}">
                <a16:creationId xmlns:a16="http://schemas.microsoft.com/office/drawing/2014/main" id="{9F61ED0E-09E9-41D2-A3BC-7763DF18CD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1" y="-2748"/>
            <a:ext cx="900000" cy="900000"/>
          </a:xfrm>
          <a:prstGeom prst="rect">
            <a:avLst/>
          </a:prstGeom>
        </p:spPr>
      </p:pic>
      <p:pic>
        <p:nvPicPr>
          <p:cNvPr id="2" name="Picture 1">
            <a:extLst>
              <a:ext uri="{FF2B5EF4-FFF2-40B4-BE49-F238E27FC236}">
                <a16:creationId xmlns:a16="http://schemas.microsoft.com/office/drawing/2014/main" id="{7E06A247-5A95-6A5C-1227-8AB505BF7F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1" y="992560"/>
            <a:ext cx="900000" cy="412088"/>
          </a:xfrm>
          <a:prstGeom prst="rect">
            <a:avLst/>
          </a:prstGeom>
        </p:spPr>
      </p:pic>
    </p:spTree>
    <p:extLst>
      <p:ext uri="{BB962C8B-B14F-4D97-AF65-F5344CB8AC3E}">
        <p14:creationId xmlns:p14="http://schemas.microsoft.com/office/powerpoint/2010/main" val="92161069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296040</TotalTime>
  <Words>1383</Words>
  <Application>Microsoft Office PowerPoint</Application>
  <PresentationFormat>A4 (210 x 297 mm)</PresentationFormat>
  <Paragraphs>105</Paragraphs>
  <Slides>4</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vt:i4>
      </vt:variant>
    </vt:vector>
  </HeadingPairs>
  <TitlesOfParts>
    <vt:vector size="7" baseType="lpstr">
      <vt:lpstr>Arial</vt:lpstr>
      <vt:lpstr>Calibri</vt:lpstr>
      <vt:lpstr>Office-tema</vt:lpstr>
      <vt:lpstr>PowerPoint-presentation</vt:lpstr>
      <vt:lpstr>PowerPoint-presentation</vt:lpstr>
      <vt:lpstr>PowerPoint-presentation</vt:lpstr>
      <vt:lpstr>PowerPoint-presentation</vt:lpstr>
    </vt:vector>
  </TitlesOfParts>
  <Company>Scania CV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sssppr</dc:creator>
  <cp:lastModifiedBy>Palmer Peter</cp:lastModifiedBy>
  <cp:revision>1375</cp:revision>
  <cp:lastPrinted>2024-01-17T11:41:30Z</cp:lastPrinted>
  <dcterms:created xsi:type="dcterms:W3CDTF">2015-03-17T20:40:16Z</dcterms:created>
  <dcterms:modified xsi:type="dcterms:W3CDTF">2024-05-02T13:33:42Z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f2ec83-e677-438d-afb7-4c7c0dbc872b_Enabled">
    <vt:lpwstr>true</vt:lpwstr>
  </property>
  <property fmtid="{D5CDD505-2E9C-101B-9397-08002B2CF9AE}" pid="3" name="MSIP_Label_a7f2ec83-e677-438d-afb7-4c7c0dbc872b_SetDate">
    <vt:lpwstr>2022-05-17T11:51:13Z</vt:lpwstr>
  </property>
  <property fmtid="{D5CDD505-2E9C-101B-9397-08002B2CF9AE}" pid="4" name="MSIP_Label_a7f2ec83-e677-438d-afb7-4c7c0dbc872b_Method">
    <vt:lpwstr>Standard</vt:lpwstr>
  </property>
  <property fmtid="{D5CDD505-2E9C-101B-9397-08002B2CF9AE}" pid="5" name="MSIP_Label_a7f2ec83-e677-438d-afb7-4c7c0dbc872b_Name">
    <vt:lpwstr>a7f2ec83-e677-438d-afb7-4c7c0dbc872b</vt:lpwstr>
  </property>
  <property fmtid="{D5CDD505-2E9C-101B-9397-08002B2CF9AE}" pid="6" name="MSIP_Label_a7f2ec83-e677-438d-afb7-4c7c0dbc872b_SiteId">
    <vt:lpwstr>3bc062e4-ac9d-4c17-b4dd-3aad637ff1ac</vt:lpwstr>
  </property>
  <property fmtid="{D5CDD505-2E9C-101B-9397-08002B2CF9AE}" pid="7" name="MSIP_Label_a7f2ec83-e677-438d-afb7-4c7c0dbc872b_ContentBits">
    <vt:lpwstr>0</vt:lpwstr>
  </property>
</Properties>
</file>